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 id="2147483695" r:id="rId3"/>
    <p:sldMasterId id="2147483711" r:id="rId4"/>
  </p:sldMasterIdLst>
  <p:notesMasterIdLst>
    <p:notesMasterId r:id="rId47"/>
  </p:notesMasterIdLst>
  <p:sldIdLst>
    <p:sldId id="397" r:id="rId5"/>
    <p:sldId id="562" r:id="rId6"/>
    <p:sldId id="502" r:id="rId7"/>
    <p:sldId id="574" r:id="rId8"/>
    <p:sldId id="571" r:id="rId9"/>
    <p:sldId id="572" r:id="rId10"/>
    <p:sldId id="575" r:id="rId11"/>
    <p:sldId id="576" r:id="rId12"/>
    <p:sldId id="547" r:id="rId13"/>
    <p:sldId id="578" r:id="rId14"/>
    <p:sldId id="554" r:id="rId15"/>
    <p:sldId id="555" r:id="rId16"/>
    <p:sldId id="556" r:id="rId17"/>
    <p:sldId id="557" r:id="rId18"/>
    <p:sldId id="560" r:id="rId19"/>
    <p:sldId id="561" r:id="rId20"/>
    <p:sldId id="569" r:id="rId21"/>
    <p:sldId id="550" r:id="rId22"/>
    <p:sldId id="579" r:id="rId23"/>
    <p:sldId id="536" r:id="rId24"/>
    <p:sldId id="563" r:id="rId25"/>
    <p:sldId id="565" r:id="rId26"/>
    <p:sldId id="537" r:id="rId27"/>
    <p:sldId id="577" r:id="rId28"/>
    <p:sldId id="568" r:id="rId29"/>
    <p:sldId id="580" r:id="rId30"/>
    <p:sldId id="553" r:id="rId31"/>
    <p:sldId id="564" r:id="rId32"/>
    <p:sldId id="542" r:id="rId33"/>
    <p:sldId id="545" r:id="rId34"/>
    <p:sldId id="549" r:id="rId35"/>
    <p:sldId id="538" r:id="rId36"/>
    <p:sldId id="543" r:id="rId37"/>
    <p:sldId id="551" r:id="rId38"/>
    <p:sldId id="558" r:id="rId39"/>
    <p:sldId id="559" r:id="rId40"/>
    <p:sldId id="504" r:id="rId41"/>
    <p:sldId id="511" r:id="rId42"/>
    <p:sldId id="544" r:id="rId43"/>
    <p:sldId id="444" r:id="rId44"/>
    <p:sldId id="540" r:id="rId45"/>
    <p:sldId id="541"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0" autoAdjust="0"/>
    <p:restoredTop sz="91608" autoAdjust="0"/>
  </p:normalViewPr>
  <p:slideViewPr>
    <p:cSldViewPr>
      <p:cViewPr>
        <p:scale>
          <a:sx n="90" d="100"/>
          <a:sy n="90" d="100"/>
        </p:scale>
        <p:origin x="-1272" y="-72"/>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C06AEF0A-4D90-4766-B85D-3D15F25D677B}" type="datetimeFigureOut">
              <a:rPr lang="en-AU"/>
              <a:pPr>
                <a:defRPr/>
              </a:pPr>
              <a:t>18/01/2015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AU"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94179376-3AF5-41D4-8DE2-CE3F1F61587C}" type="slidenum">
              <a:rPr lang="en-AU"/>
              <a:pPr>
                <a:defRPr/>
              </a:pPr>
              <a:t>‹#›</a:t>
            </a:fld>
            <a:endParaRPr lang="en-AU"/>
          </a:p>
        </p:txBody>
      </p:sp>
    </p:spTree>
    <p:extLst>
      <p:ext uri="{BB962C8B-B14F-4D97-AF65-F5344CB8AC3E}">
        <p14:creationId xmlns:p14="http://schemas.microsoft.com/office/powerpoint/2010/main" val="121214580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interactome.dfci.harvard.edu/H_sapiens/index.php?page=newreleas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err="1" smtClean="0"/>
              <a:t>Vivek</a:t>
            </a:r>
            <a:r>
              <a:rPr lang="en-AU" dirty="0" smtClean="0"/>
              <a:t> </a:t>
            </a:r>
            <a:r>
              <a:rPr lang="en-AU" dirty="0" err="1" smtClean="0"/>
              <a:t>Jayaswal</a:t>
            </a:r>
            <a:r>
              <a:rPr lang="en-AU" dirty="0" smtClean="0"/>
              <a:t> &lt;</a:t>
            </a:r>
            <a:r>
              <a:rPr lang="en-AU" dirty="0" err="1" smtClean="0"/>
              <a:t>jayaswalvivek@yahoo.com</a:t>
            </a:r>
            <a:r>
              <a:rPr lang="en-AU" dirty="0" smtClean="0"/>
              <a:t>&gt;</a:t>
            </a:r>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16</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(although we</a:t>
            </a:r>
            <a:r>
              <a:rPr lang="en-US" baseline="0" dirty="0" smtClean="0"/>
              <a:t> should do this differently in the future), u</a:t>
            </a:r>
            <a:r>
              <a:rPr lang="en-US" dirty="0" smtClean="0"/>
              <a:t>sing the average classification</a:t>
            </a:r>
            <a:r>
              <a:rPr lang="en-US" baseline="0" dirty="0" smtClean="0"/>
              <a:t> error as the new y (new response) we run a linear regression (which of course is not ideal and we should have worked on either transformed y’s or using nonlinear regression models) and run forward stepwise with AIC. </a:t>
            </a:r>
            <a:r>
              <a:rPr lang="en-US" baseline="0" dirty="0" err="1" smtClean="0"/>
              <a:t>Extranodal</a:t>
            </a:r>
            <a:r>
              <a:rPr lang="en-US" baseline="0" dirty="0" smtClean="0"/>
              <a:t> is dichotomous and Number of invasive nodes is integer valued 0 to 10+</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18</a:t>
            </a:fld>
            <a:endParaRPr lang="en-AU"/>
          </a:p>
        </p:txBody>
      </p:sp>
    </p:spTree>
    <p:extLst>
      <p:ext uri="{BB962C8B-B14F-4D97-AF65-F5344CB8AC3E}">
        <p14:creationId xmlns:p14="http://schemas.microsoft.com/office/powerpoint/2010/main" val="298166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Suggests no sub groups and minimal mislabelling</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Going back to the </a:t>
            </a:r>
            <a:r>
              <a:rPr lang="en-AU" dirty="0" err="1" smtClean="0"/>
              <a:t>rowmeans</a:t>
            </a:r>
            <a:r>
              <a:rPr lang="en-AU" dirty="0" smtClean="0"/>
              <a:t>,</a:t>
            </a:r>
            <a:r>
              <a:rPr lang="en-AU" baseline="0" dirty="0" smtClean="0"/>
              <a:t> however, classification is based on only those patients (samples) who had </a:t>
            </a:r>
            <a:r>
              <a:rPr lang="en-AU" baseline="0" dirty="0" err="1" smtClean="0"/>
              <a:t>Tum_extranodal</a:t>
            </a:r>
            <a:r>
              <a:rPr lang="en-AU" baseline="0" dirty="0" smtClean="0"/>
              <a:t> = No in the left boxplot and yes in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The boxplot is for 100 5-fold-CV repeats to classify into GP and PP.</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Because of the different behaviour, we see now clearly that </a:t>
            </a:r>
            <a:r>
              <a:rPr lang="en-AU" baseline="0" dirty="0" err="1" smtClean="0"/>
              <a:t>Tum_extranodal</a:t>
            </a:r>
            <a:r>
              <a:rPr lang="en-AU" baseline="0" dirty="0" smtClean="0"/>
              <a:t> should be used as a interaction term when combining it with either Gene Expression or CPM.</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If we had a reduction in CV error in both boxplots within Gene Expression say, then it is clear that we need to have two different classifiers for the No and Yes patients respectively, i.e. an interaction term within Gene expression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0EEB80C-3D5D-4036-876C-B3AB82BF204A}" type="slidenum">
              <a:rPr lang="en-AU" smtClean="0"/>
              <a:pPr/>
              <a:t>19</a:t>
            </a:fld>
            <a:endParaRPr lang="en-AU"/>
          </a:p>
        </p:txBody>
      </p:sp>
    </p:spTree>
    <p:extLst>
      <p:ext uri="{BB962C8B-B14F-4D97-AF65-F5344CB8AC3E}">
        <p14:creationId xmlns:p14="http://schemas.microsoft.com/office/powerpoint/2010/main" val="262598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Suggests no sub groups and minimal mislabelling</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Going back to the </a:t>
            </a:r>
            <a:r>
              <a:rPr lang="en-AU" dirty="0" err="1" smtClean="0"/>
              <a:t>rowmeans</a:t>
            </a:r>
            <a:r>
              <a:rPr lang="en-AU" dirty="0" smtClean="0"/>
              <a:t>,</a:t>
            </a:r>
            <a:r>
              <a:rPr lang="en-AU" baseline="0" dirty="0" smtClean="0"/>
              <a:t> however, classification is based on only those patients (samples) who had </a:t>
            </a:r>
            <a:r>
              <a:rPr lang="en-AU" baseline="0" dirty="0" err="1" smtClean="0"/>
              <a:t>Tum_extranodal</a:t>
            </a:r>
            <a:r>
              <a:rPr lang="en-AU" baseline="0" dirty="0" smtClean="0"/>
              <a:t> = No in the left boxplot and yes in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The boxplot is for 100 5-fold-CV repeats to classify into GP and PP.</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Because of the different behaviour, we see now clearly that </a:t>
            </a:r>
            <a:r>
              <a:rPr lang="en-AU" baseline="0" dirty="0" err="1" smtClean="0"/>
              <a:t>Tum_extranodal</a:t>
            </a:r>
            <a:r>
              <a:rPr lang="en-AU" baseline="0" dirty="0" smtClean="0"/>
              <a:t> should be used as a interaction term when combining it with either Gene Expression or CPM.</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If we had a reduction in CV error in both boxplots within Gene Expression say, then it is clear that we need to have two different classifiers for the No and Yes patients respectively, i.e. an interaction term within Gene expression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0EEB80C-3D5D-4036-876C-B3AB82BF204A}" type="slidenum">
              <a:rPr lang="en-AU" smtClean="0"/>
              <a:pPr/>
              <a:t>20</a:t>
            </a:fld>
            <a:endParaRPr lang="en-AU"/>
          </a:p>
        </p:txBody>
      </p:sp>
    </p:spTree>
    <p:extLst>
      <p:ext uri="{BB962C8B-B14F-4D97-AF65-F5344CB8AC3E}">
        <p14:creationId xmlns:p14="http://schemas.microsoft.com/office/powerpoint/2010/main" val="2625987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21</a:t>
            </a:fld>
            <a:endParaRPr lang="en-AU"/>
          </a:p>
        </p:txBody>
      </p:sp>
    </p:spTree>
    <p:extLst>
      <p:ext uri="{BB962C8B-B14F-4D97-AF65-F5344CB8AC3E}">
        <p14:creationId xmlns:p14="http://schemas.microsoft.com/office/powerpoint/2010/main" val="327142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AU">
              <a:ea typeface="新細明體" charset="0"/>
            </a:endParaRPr>
          </a:p>
        </p:txBody>
      </p:sp>
      <p:sp>
        <p:nvSpPr>
          <p:cNvPr id="41988"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50000"/>
              </a:spcBef>
              <a:defRPr kumimoji="1">
                <a:solidFill>
                  <a:schemeClr val="tx1"/>
                </a:solidFill>
                <a:latin typeface="Arial" charset="0"/>
                <a:ea typeface="新細明體" charset="0"/>
                <a:cs typeface="新細明體" charset="0"/>
              </a:defRPr>
            </a:lvl1pPr>
            <a:lvl2pPr marL="742883" indent="-285724" eaLnBrk="0" hangingPunct="0">
              <a:spcBef>
                <a:spcPct val="50000"/>
              </a:spcBef>
              <a:defRPr kumimoji="1">
                <a:solidFill>
                  <a:schemeClr val="tx1"/>
                </a:solidFill>
                <a:latin typeface="Arial" charset="0"/>
                <a:ea typeface="新細明體" charset="0"/>
                <a:cs typeface="新細明體" charset="0"/>
              </a:defRPr>
            </a:lvl2pPr>
            <a:lvl3pPr marL="1142898" indent="-228580" eaLnBrk="0" hangingPunct="0">
              <a:spcBef>
                <a:spcPct val="50000"/>
              </a:spcBef>
              <a:defRPr kumimoji="1">
                <a:solidFill>
                  <a:schemeClr val="tx1"/>
                </a:solidFill>
                <a:latin typeface="Arial" charset="0"/>
                <a:ea typeface="新細明體" charset="0"/>
                <a:cs typeface="新細明體" charset="0"/>
              </a:defRPr>
            </a:lvl3pPr>
            <a:lvl4pPr marL="1600057" indent="-228580" eaLnBrk="0" hangingPunct="0">
              <a:spcBef>
                <a:spcPct val="50000"/>
              </a:spcBef>
              <a:defRPr kumimoji="1">
                <a:solidFill>
                  <a:schemeClr val="tx1"/>
                </a:solidFill>
                <a:latin typeface="Arial" charset="0"/>
                <a:ea typeface="新細明體" charset="0"/>
                <a:cs typeface="新細明體" charset="0"/>
              </a:defRPr>
            </a:lvl4pPr>
            <a:lvl5pPr marL="2057217" indent="-228580" eaLnBrk="0" hangingPunct="0">
              <a:spcBef>
                <a:spcPct val="50000"/>
              </a:spcBef>
              <a:defRPr kumimoji="1">
                <a:solidFill>
                  <a:schemeClr val="tx1"/>
                </a:solidFill>
                <a:latin typeface="Arial" charset="0"/>
                <a:ea typeface="新細明體" charset="0"/>
                <a:cs typeface="新細明體" charset="0"/>
              </a:defRPr>
            </a:lvl5pPr>
            <a:lvl6pPr marL="2514376"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6pPr>
            <a:lvl7pPr marL="297153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7pPr>
            <a:lvl8pPr marL="342869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8pPr>
            <a:lvl9pPr marL="3885854"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9pPr>
          </a:lstStyle>
          <a:p>
            <a:pPr eaLnBrk="1" hangingPunct="1">
              <a:spcBef>
                <a:spcPct val="0"/>
              </a:spcBef>
            </a:pPr>
            <a:fld id="{1F7997B3-9ADB-0445-910E-AED8949E36CE}" type="slidenum">
              <a:rPr lang="en-US" altLang="zh-TW"/>
              <a:pPr eaLnBrk="1" hangingPunct="1">
                <a:spcBef>
                  <a:spcPct val="0"/>
                </a:spcBef>
              </a:pPr>
              <a:t>26</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29</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30</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31</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35</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AU">
              <a:ea typeface="新細明體" charset="0"/>
            </a:endParaRPr>
          </a:p>
        </p:txBody>
      </p:sp>
      <p:sp>
        <p:nvSpPr>
          <p:cNvPr id="41988"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50000"/>
              </a:spcBef>
              <a:defRPr kumimoji="1">
                <a:solidFill>
                  <a:schemeClr val="tx1"/>
                </a:solidFill>
                <a:latin typeface="Arial" charset="0"/>
                <a:ea typeface="新細明體" charset="0"/>
                <a:cs typeface="新細明體" charset="0"/>
              </a:defRPr>
            </a:lvl1pPr>
            <a:lvl2pPr marL="742883" indent="-285724" eaLnBrk="0" hangingPunct="0">
              <a:spcBef>
                <a:spcPct val="50000"/>
              </a:spcBef>
              <a:defRPr kumimoji="1">
                <a:solidFill>
                  <a:schemeClr val="tx1"/>
                </a:solidFill>
                <a:latin typeface="Arial" charset="0"/>
                <a:ea typeface="新細明體" charset="0"/>
                <a:cs typeface="新細明體" charset="0"/>
              </a:defRPr>
            </a:lvl2pPr>
            <a:lvl3pPr marL="1142898" indent="-228580" eaLnBrk="0" hangingPunct="0">
              <a:spcBef>
                <a:spcPct val="50000"/>
              </a:spcBef>
              <a:defRPr kumimoji="1">
                <a:solidFill>
                  <a:schemeClr val="tx1"/>
                </a:solidFill>
                <a:latin typeface="Arial" charset="0"/>
                <a:ea typeface="新細明體" charset="0"/>
                <a:cs typeface="新細明體" charset="0"/>
              </a:defRPr>
            </a:lvl3pPr>
            <a:lvl4pPr marL="1600057" indent="-228580" eaLnBrk="0" hangingPunct="0">
              <a:spcBef>
                <a:spcPct val="50000"/>
              </a:spcBef>
              <a:defRPr kumimoji="1">
                <a:solidFill>
                  <a:schemeClr val="tx1"/>
                </a:solidFill>
                <a:latin typeface="Arial" charset="0"/>
                <a:ea typeface="新細明體" charset="0"/>
                <a:cs typeface="新細明體" charset="0"/>
              </a:defRPr>
            </a:lvl4pPr>
            <a:lvl5pPr marL="2057217" indent="-228580" eaLnBrk="0" hangingPunct="0">
              <a:spcBef>
                <a:spcPct val="50000"/>
              </a:spcBef>
              <a:defRPr kumimoji="1">
                <a:solidFill>
                  <a:schemeClr val="tx1"/>
                </a:solidFill>
                <a:latin typeface="Arial" charset="0"/>
                <a:ea typeface="新細明體" charset="0"/>
                <a:cs typeface="新細明體" charset="0"/>
              </a:defRPr>
            </a:lvl5pPr>
            <a:lvl6pPr marL="2514376"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6pPr>
            <a:lvl7pPr marL="297153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7pPr>
            <a:lvl8pPr marL="342869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8pPr>
            <a:lvl9pPr marL="3885854"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9pPr>
          </a:lstStyle>
          <a:p>
            <a:pPr eaLnBrk="1" hangingPunct="1">
              <a:spcBef>
                <a:spcPct val="0"/>
              </a:spcBef>
            </a:pPr>
            <a:fld id="{1F7997B3-9ADB-0445-910E-AED8949E36CE}" type="slidenum">
              <a:rPr lang="en-US" altLang="zh-TW"/>
              <a:pPr eaLnBrk="1" hangingPunct="1">
                <a:spcBef>
                  <a:spcPct val="0"/>
                </a:spcBef>
              </a:pPr>
              <a:t>2</a:t>
            </a:fld>
            <a:endParaRPr lang="en-US"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AU" altLang="zh-TW" dirty="0" smtClean="0"/>
              <a:t>mRNA : data not available</a:t>
            </a:r>
          </a:p>
          <a:p>
            <a:r>
              <a:rPr kumimoji="1" lang="en-AU" altLang="zh-TW" dirty="0" err="1" smtClean="0"/>
              <a:t>miRNA</a:t>
            </a:r>
            <a:r>
              <a:rPr kumimoji="1" lang="en-AU" altLang="zh-TW" dirty="0" smtClean="0"/>
              <a:t> : 2 insufficient tissue. </a:t>
            </a:r>
            <a:endParaRPr kumimoji="1" lang="zh-TW" altLang="en-US" dirty="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t>37</a:t>
            </a:fld>
            <a:endParaRPr kumimoji="1" lang="zh-TW" altLang="en-US"/>
          </a:p>
        </p:txBody>
      </p:sp>
    </p:spTree>
    <p:extLst>
      <p:ext uri="{BB962C8B-B14F-4D97-AF65-F5344CB8AC3E}">
        <p14:creationId xmlns:p14="http://schemas.microsoft.com/office/powerpoint/2010/main" val="387967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0"/>
              </a:spcBef>
              <a:spcAft>
                <a:spcPts val="0"/>
              </a:spcAft>
              <a:buFont typeface="Arial"/>
              <a:buChar char="•"/>
            </a:pPr>
            <a:r>
              <a:rPr lang="en-US" altLang="zh-TW" b="0" dirty="0" smtClean="0"/>
              <a:t>Previously we have shown that that the integrated (CPM and mRNA) classifier performed better than the classifiers that were based on individual platforms alone. </a:t>
            </a:r>
          </a:p>
          <a:p>
            <a:pPr marL="342900" indent="-342900">
              <a:spcBef>
                <a:spcPts val="0"/>
              </a:spcBef>
              <a:spcAft>
                <a:spcPts val="0"/>
              </a:spcAft>
              <a:buFont typeface="Arial"/>
              <a:buChar char="•"/>
            </a:pPr>
            <a:r>
              <a:rPr lang="en-US" altLang="zh-TW" b="0" dirty="0" smtClean="0"/>
              <a:t>Using our original cohort and in the 32 independent samples. </a:t>
            </a:r>
          </a:p>
          <a:p>
            <a:pPr marL="342900" indent="-342900">
              <a:spcBef>
                <a:spcPts val="0"/>
              </a:spcBef>
              <a:spcAft>
                <a:spcPts val="0"/>
              </a:spcAft>
              <a:buFont typeface="Arial"/>
              <a:buChar char="•"/>
            </a:pPr>
            <a:endParaRPr lang="en-US" altLang="zh-TW" b="0" dirty="0" smtClean="0"/>
          </a:p>
          <a:p>
            <a:pPr marL="342900" indent="-342900">
              <a:spcBef>
                <a:spcPts val="0"/>
              </a:spcBef>
              <a:spcAft>
                <a:spcPts val="0"/>
              </a:spcAft>
              <a:buFont typeface="Arial"/>
              <a:buChar char="•"/>
            </a:pPr>
            <a:r>
              <a:rPr lang="en-US" altLang="zh-TW" b="0" dirty="0" smtClean="0"/>
              <a:t>We have now shown that integrating multiple ‘-</a:t>
            </a:r>
            <a:r>
              <a:rPr lang="en-US" altLang="zh-TW" b="0" dirty="0" err="1" smtClean="0"/>
              <a:t>omics</a:t>
            </a:r>
            <a:r>
              <a:rPr lang="en-US" altLang="zh-TW" b="0" dirty="0" smtClean="0"/>
              <a:t>’ platforms improves classification above AJCC standard-of-care variables as well. </a:t>
            </a:r>
          </a:p>
          <a:p>
            <a:pPr marL="342900" indent="-342900">
              <a:spcBef>
                <a:spcPts val="0"/>
              </a:spcBef>
              <a:spcAft>
                <a:spcPts val="0"/>
              </a:spcAft>
              <a:buFont typeface="Arial"/>
              <a:buChar char="•"/>
            </a:pPr>
            <a:endParaRPr lang="en-US" altLang="zh-TW" b="0" dirty="0" smtClean="0"/>
          </a:p>
          <a:p>
            <a:pPr marL="342900" indent="-342900">
              <a:spcBef>
                <a:spcPts val="0"/>
              </a:spcBef>
              <a:spcAft>
                <a:spcPts val="0"/>
              </a:spcAft>
              <a:buFont typeface="Arial"/>
              <a:buChar char="•"/>
            </a:pPr>
            <a:r>
              <a:rPr lang="en-US" altLang="zh-TW" b="0" dirty="0" smtClean="0"/>
              <a:t>As illustrated, the p-values from the log-rank test for the integrated</a:t>
            </a:r>
          </a:p>
          <a:p>
            <a:pPr marL="342900" indent="-342900">
              <a:spcBef>
                <a:spcPts val="0"/>
              </a:spcBef>
              <a:spcAft>
                <a:spcPts val="0"/>
              </a:spcAft>
              <a:buFont typeface="Arial"/>
              <a:buChar char="•"/>
            </a:pPr>
            <a:r>
              <a:rPr lang="en-US" altLang="zh-TW" b="0" dirty="0" smtClean="0"/>
              <a:t>classifier (n=79, p-value=6.95x10-13; n=32, p-value=0.0761) are much lower than the p-values from the AJCC standard-of-care classifier in both </a:t>
            </a:r>
            <a:r>
              <a:rPr lang="es-ES_tradnl" altLang="zh-TW" b="0" dirty="0" err="1" smtClean="0"/>
              <a:t>scenarios</a:t>
            </a:r>
            <a:r>
              <a:rPr lang="es-ES_tradnl" altLang="zh-TW" b="0" dirty="0" smtClean="0"/>
              <a:t> (n=79, p-</a:t>
            </a:r>
            <a:r>
              <a:rPr lang="es-ES_tradnl" altLang="zh-TW" b="0" dirty="0" err="1" smtClean="0"/>
              <a:t>value</a:t>
            </a:r>
            <a:r>
              <a:rPr lang="es-ES_tradnl" altLang="zh-TW" b="0" dirty="0" smtClean="0"/>
              <a:t>=0.157; n=32, p-</a:t>
            </a:r>
            <a:r>
              <a:rPr lang="es-ES_tradnl" altLang="zh-TW" b="0" dirty="0" err="1" smtClean="0"/>
              <a:t>value</a:t>
            </a:r>
            <a:r>
              <a:rPr lang="es-ES_tradnl" altLang="zh-TW" b="0" dirty="0" smtClean="0"/>
              <a:t>=0.164).</a:t>
            </a:r>
          </a:p>
          <a:p>
            <a:endParaRPr kumimoji="1" lang="zh-TW" alt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39</a:t>
            </a:fld>
            <a:endParaRPr lang="en-AU"/>
          </a:p>
        </p:txBody>
      </p:sp>
    </p:spTree>
    <p:extLst>
      <p:ext uri="{BB962C8B-B14F-4D97-AF65-F5344CB8AC3E}">
        <p14:creationId xmlns:p14="http://schemas.microsoft.com/office/powerpoint/2010/main" val="4219877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VAN is an R-software package that will take your </a:t>
            </a:r>
            <a:r>
              <a:rPr lang="en-US" dirty="0" err="1" smtClean="0">
                <a:effectLst/>
              </a:rPr>
              <a:t>transcriptomics</a:t>
            </a:r>
            <a:r>
              <a:rPr lang="en-US" dirty="0" smtClean="0">
                <a:effectLst/>
              </a:rPr>
              <a:t> data and combine it with PPI network information to</a:t>
            </a:r>
            <a:r>
              <a:rPr lang="en-US" baseline="0" dirty="0" smtClean="0">
                <a:effectLst/>
              </a:rPr>
              <a:t> identify network-based differences between 2 or more conditions of interest, including time series data. Unpublished but available for use on request and comes with a user guide that tries to make it accessible to non-programmers.</a:t>
            </a:r>
          </a:p>
          <a:p>
            <a:endParaRPr lang="en-US" baseline="0" dirty="0" smtClean="0">
              <a:effectLst/>
            </a:endParaRPr>
          </a:p>
          <a:p>
            <a:r>
              <a:rPr lang="en-US" baseline="0" dirty="0" smtClean="0">
                <a:effectLst/>
              </a:rPr>
              <a:t>Users can select any network they like to </a:t>
            </a:r>
            <a:r>
              <a:rPr lang="en-US" baseline="0" dirty="0" err="1" smtClean="0">
                <a:effectLst/>
              </a:rPr>
              <a:t>organise</a:t>
            </a:r>
            <a:r>
              <a:rPr lang="en-US" baseline="0" dirty="0" smtClean="0">
                <a:effectLst/>
              </a:rPr>
              <a:t> the expression data. However, we are currently using a gold-standard reference set in the </a:t>
            </a:r>
            <a:r>
              <a:rPr lang="en-AU" sz="1200" b="0" i="0" kern="1200" dirty="0" smtClean="0">
                <a:solidFill>
                  <a:schemeClr val="tx1"/>
                </a:solidFill>
                <a:effectLst/>
                <a:latin typeface="+mn-lt"/>
                <a:ea typeface="+mn-ea"/>
                <a:cs typeface="+mn-cs"/>
              </a:rPr>
              <a:t>Human Interactome 2012 Prepublication data set (HI-2012 Prepublication) from Center for Cancer Systems Biology (CCSB) at Dana-Farber Cancer Institute.</a:t>
            </a:r>
            <a:r>
              <a:rPr lang="en-AU" sz="1200" b="0" i="0" kern="1200" baseline="0" dirty="0" smtClean="0">
                <a:solidFill>
                  <a:schemeClr val="tx1"/>
                </a:solidFill>
                <a:effectLst/>
                <a:latin typeface="+mn-lt"/>
                <a:ea typeface="+mn-ea"/>
                <a:cs typeface="+mn-cs"/>
              </a:rPr>
              <a:t> “</a:t>
            </a:r>
            <a:r>
              <a:rPr lang="en-AU" sz="1200" b="0" i="0" kern="1200" dirty="0" smtClean="0">
                <a:solidFill>
                  <a:schemeClr val="tx1"/>
                </a:solidFill>
                <a:effectLst/>
                <a:latin typeface="+mn-lt"/>
                <a:ea typeface="+mn-ea"/>
                <a:cs typeface="+mn-cs"/>
              </a:rPr>
              <a:t>~14,000 novel binary interactions derived from yeast two-hybrid screens over a search space corresponding to a matrix of ~13,000 x 13,000 proteins. This search space represents ~35% of the complete search space, assuming a total of ~22,000 protein-coding genes and limiting the scope to one variant per gene. Early release of data from these high-throughput screens is now available (</a:t>
            </a:r>
            <a:r>
              <a:rPr lang="en-AU" sz="1200" b="0" i="0" kern="1200" dirty="0" smtClean="0">
                <a:solidFill>
                  <a:schemeClr val="tx1"/>
                </a:solidFill>
                <a:effectLst/>
                <a:latin typeface="+mn-lt"/>
                <a:ea typeface="+mn-ea"/>
                <a:cs typeface="+mn-cs"/>
                <a:hlinkClick r:id="rId3"/>
              </a:rPr>
              <a:t>HI-2012 Prepublication</a:t>
            </a:r>
            <a:r>
              <a:rPr lang="en-AU" sz="1200" b="0" i="0" kern="1200" dirty="0" smtClean="0">
                <a:solidFill>
                  <a:schemeClr val="tx1"/>
                </a:solidFill>
                <a:effectLst/>
                <a:latin typeface="+mn-lt"/>
                <a:ea typeface="+mn-ea"/>
                <a:cs typeface="+mn-cs"/>
              </a:rPr>
              <a:t>), and data analysis is ongoing.”</a:t>
            </a:r>
            <a:endParaRPr lang="en-US" baseline="0" dirty="0" smtClean="0">
              <a:effectLst/>
            </a:endParaRPr>
          </a:p>
          <a:p>
            <a:endParaRPr lang="en-AU" dirty="0" smtClean="0">
              <a:effectLst/>
            </a:endParaRPr>
          </a:p>
        </p:txBody>
      </p:sp>
      <p:sp>
        <p:nvSpPr>
          <p:cNvPr id="4" name="Slide Number Placeholder 3"/>
          <p:cNvSpPr>
            <a:spLocks noGrp="1"/>
          </p:cNvSpPr>
          <p:nvPr>
            <p:ph type="sldNum" sz="quarter" idx="10"/>
          </p:nvPr>
        </p:nvSpPr>
        <p:spPr/>
        <p:txBody>
          <a:bodyPr/>
          <a:lstStyle/>
          <a:p>
            <a:pPr>
              <a:defRPr/>
            </a:pPr>
            <a:fld id="{94179376-3AF5-41D4-8DE2-CE3F1F61587C}" type="slidenum">
              <a:rPr lang="en-AU" smtClean="0"/>
              <a:pPr>
                <a:defRPr/>
              </a:pPr>
              <a:t>40</a:t>
            </a:fld>
            <a:endParaRPr lang="en-AU"/>
          </a:p>
        </p:txBody>
      </p:sp>
    </p:spTree>
    <p:extLst>
      <p:ext uri="{BB962C8B-B14F-4D97-AF65-F5344CB8AC3E}">
        <p14:creationId xmlns:p14="http://schemas.microsoft.com/office/powerpoint/2010/main" val="171664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I’ve written the specific research</a:t>
            </a:r>
            <a:r>
              <a:rPr lang="en-US" b="0" i="1" baseline="0" dirty="0" smtClean="0"/>
              <a:t> aims on this slide but the upshot is that I’m looking for new prognostic markers and new therapeutic targets in stage III melanoma.</a:t>
            </a:r>
          </a:p>
          <a:p>
            <a:endParaRPr lang="en-US" b="0" i="1" baseline="0" dirty="0" smtClean="0"/>
          </a:p>
          <a:p>
            <a:r>
              <a:rPr lang="en-US" b="0" i="1" baseline="0" dirty="0" smtClean="0"/>
              <a:t>So, can cancer systems biology help?</a:t>
            </a:r>
          </a:p>
        </p:txBody>
      </p:sp>
      <p:sp>
        <p:nvSpPr>
          <p:cNvPr id="4" name="Slide Number Placeholder 3"/>
          <p:cNvSpPr>
            <a:spLocks noGrp="1"/>
          </p:cNvSpPr>
          <p:nvPr>
            <p:ph type="sldNum" sz="quarter" idx="10"/>
          </p:nvPr>
        </p:nvSpPr>
        <p:spPr/>
        <p:txBody>
          <a:bodyPr/>
          <a:lstStyle/>
          <a:p>
            <a:pPr>
              <a:defRPr/>
            </a:pPr>
            <a:fld id="{94179376-3AF5-41D4-8DE2-CE3F1F61587C}" type="slidenum">
              <a:rPr lang="en-AU" smtClean="0"/>
              <a:pPr>
                <a:defRPr/>
              </a:pPr>
              <a:t>3</a:t>
            </a:fld>
            <a:endParaRPr lang="en-AU"/>
          </a:p>
        </p:txBody>
      </p:sp>
    </p:spTree>
    <p:extLst>
      <p:ext uri="{BB962C8B-B14F-4D97-AF65-F5344CB8AC3E}">
        <p14:creationId xmlns:p14="http://schemas.microsoft.com/office/powerpoint/2010/main" val="2882825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10</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11</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12</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13</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14</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15</a:t>
            </a:fld>
            <a:endParaRPr lang="en-AU"/>
          </a:p>
        </p:txBody>
      </p:sp>
    </p:spTree>
    <p:extLst>
      <p:ext uri="{BB962C8B-B14F-4D97-AF65-F5344CB8AC3E}">
        <p14:creationId xmlns:p14="http://schemas.microsoft.com/office/powerpoint/2010/main" val="1358383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j_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8384" y="0"/>
            <a:ext cx="1115516" cy="1115516"/>
          </a:xfrm>
          <a:prstGeom prst="rect">
            <a:avLst/>
          </a:prstGeom>
        </p:spPr>
      </p:pic>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r="17177"/>
          <a:stretch>
            <a:fillRect/>
          </a:stretch>
        </p:blipFill>
        <p:spPr bwMode="auto">
          <a:xfrm>
            <a:off x="7164288" y="6124575"/>
            <a:ext cx="19796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836712"/>
            <a:ext cx="7772400" cy="1470025"/>
          </a:xfrm>
        </p:spPr>
        <p:txBody>
          <a:bodyPr/>
          <a:lstStyle>
            <a:lvl1pPr>
              <a:defRPr baseline="0">
                <a:latin typeface="Times New Roman" pitchFamily="18" charset="0"/>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0" y="2592487"/>
            <a:ext cx="9144000" cy="1752600"/>
          </a:xfrm>
        </p:spPr>
        <p:txBody>
          <a:bodyPr/>
          <a:lstStyle>
            <a:lvl1pPr marL="0" indent="0" algn="ctr">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748327938"/>
      </p:ext>
    </p:extLst>
  </p:cSld>
  <p:clrMapOvr>
    <a:masterClrMapping/>
  </p:clrMapOvr>
  <p:transition spd="slow">
    <p:cove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Table Placeholder 2"/>
          <p:cNvSpPr>
            <a:spLocks noGrp="1"/>
          </p:cNvSpPr>
          <p:nvPr>
            <p:ph type="tbl" idx="1"/>
          </p:nvPr>
        </p:nvSpPr>
        <p:spPr>
          <a:xfrm>
            <a:off x="457200" y="1600200"/>
            <a:ext cx="8229600" cy="4525963"/>
          </a:xfrm>
        </p:spPr>
        <p:txBody>
          <a:bodyPr/>
          <a:lstStyle/>
          <a:p>
            <a:pPr lvl="0"/>
            <a:endParaRPr lang="en-AU" noProof="0"/>
          </a:p>
        </p:txBody>
      </p:sp>
      <p:sp>
        <p:nvSpPr>
          <p:cNvPr id="4" name="Date Placeholder 3"/>
          <p:cNvSpPr>
            <a:spLocks noGrp="1"/>
          </p:cNvSpPr>
          <p:nvPr>
            <p:ph type="dt" sz="half" idx="10"/>
          </p:nvPr>
        </p:nvSpPr>
        <p:spPr>
          <a:xfrm>
            <a:off x="457200" y="6448425"/>
            <a:ext cx="2133600" cy="365125"/>
          </a:xfrm>
        </p:spPr>
        <p:txBody>
          <a:bodyPr/>
          <a:lstStyle>
            <a:lvl1pPr>
              <a:defRPr/>
            </a:lvl1pPr>
          </a:lstStyle>
          <a:p>
            <a:pPr>
              <a:defRPr/>
            </a:pPr>
            <a:fld id="{8F7EE5CF-7CE2-4A89-A8E3-117F8AD8B4B4}" type="datetime2">
              <a:rPr lang="en-AU"/>
              <a:pPr>
                <a:defRPr/>
              </a:pPr>
              <a:t>Sunday, 18 January 2015</a:t>
            </a:fld>
            <a:endParaRPr lang="en-AU"/>
          </a:p>
        </p:txBody>
      </p:sp>
      <p:sp>
        <p:nvSpPr>
          <p:cNvPr id="5" name="Footer Placeholder 4"/>
          <p:cNvSpPr>
            <a:spLocks noGrp="1"/>
          </p:cNvSpPr>
          <p:nvPr>
            <p:ph type="ftr" sz="quarter" idx="11"/>
          </p:nvPr>
        </p:nvSpPr>
        <p:spPr>
          <a:xfrm>
            <a:off x="3124200" y="6448425"/>
            <a:ext cx="2895600" cy="365125"/>
          </a:xfrm>
        </p:spPr>
        <p:txBody>
          <a:bodyPr/>
          <a:lstStyle>
            <a:lvl1pPr>
              <a:defRPr/>
            </a:lvl1pPr>
          </a:lstStyle>
          <a:p>
            <a:pPr>
              <a:defRPr/>
            </a:pPr>
            <a:r>
              <a:rPr lang="en-AU" dirty="0"/>
              <a:t>Prognostic biomarkers in melanoma</a:t>
            </a:r>
          </a:p>
        </p:txBody>
      </p:sp>
      <p:sp>
        <p:nvSpPr>
          <p:cNvPr id="6" name="Slide Number Placeholder 5"/>
          <p:cNvSpPr>
            <a:spLocks noGrp="1"/>
          </p:cNvSpPr>
          <p:nvPr>
            <p:ph type="sldNum" sz="quarter" idx="12"/>
          </p:nvPr>
        </p:nvSpPr>
        <p:spPr>
          <a:xfrm>
            <a:off x="6553200" y="6448425"/>
            <a:ext cx="2133600" cy="365125"/>
          </a:xfrm>
        </p:spPr>
        <p:txBody>
          <a:bodyPr/>
          <a:lstStyle>
            <a:lvl1pPr>
              <a:defRPr/>
            </a:lvl1pPr>
          </a:lstStyle>
          <a:p>
            <a:pPr>
              <a:defRPr/>
            </a:pPr>
            <a:fld id="{34FD7370-3393-4D54-8D5E-FDB0564E6982}" type="slidenum">
              <a:rPr lang="en-AU"/>
              <a:pPr>
                <a:defRPr/>
              </a:pPr>
              <a:t>‹#›</a:t>
            </a:fld>
            <a:r>
              <a:rPr lang="en-AU" dirty="0"/>
              <a:t> of </a:t>
            </a:r>
          </a:p>
        </p:txBody>
      </p:sp>
    </p:spTree>
    <p:extLst>
      <p:ext uri="{BB962C8B-B14F-4D97-AF65-F5344CB8AC3E}">
        <p14:creationId xmlns:p14="http://schemas.microsoft.com/office/powerpoint/2010/main" val="996753198"/>
      </p:ext>
    </p:extLst>
  </p:cSld>
  <p:clrMapOvr>
    <a:masterClrMapping/>
  </p:clrMapOvr>
  <p:transition spd="slow">
    <p:cove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A56AFA43-6C00-4215-A2DF-499A8A1DAA24}" type="datetimeFigureOut">
              <a:rPr lang="en-AU" smtClean="0"/>
              <a:t>18/01/2015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2202785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56AFA43-6C00-4215-A2DF-499A8A1DAA24}" type="datetimeFigureOut">
              <a:rPr lang="en-AU" smtClean="0"/>
              <a:t>18/01/2015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2892944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6AFA43-6C00-4215-A2DF-499A8A1DAA24}" type="datetimeFigureOut">
              <a:rPr lang="en-AU" smtClean="0"/>
              <a:t>18/01/2015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684261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A56AFA43-6C00-4215-A2DF-499A8A1DAA24}" type="datetimeFigureOut">
              <a:rPr lang="en-AU" smtClean="0"/>
              <a:t>18/01/2015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1192180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A56AFA43-6C00-4215-A2DF-499A8A1DAA24}" type="datetimeFigureOut">
              <a:rPr lang="en-AU" smtClean="0"/>
              <a:t>18/01/2015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1056550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A56AFA43-6C00-4215-A2DF-499A8A1DAA24}" type="datetimeFigureOut">
              <a:rPr lang="en-AU" smtClean="0"/>
              <a:t>18/01/2015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24824702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AFA43-6C00-4215-A2DF-499A8A1DAA24}" type="datetimeFigureOut">
              <a:rPr lang="en-AU" smtClean="0"/>
              <a:t>18/01/2015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1873482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6AFA43-6C00-4215-A2DF-499A8A1DAA24}" type="datetimeFigureOut">
              <a:rPr lang="en-AU" smtClean="0"/>
              <a:t>18/01/2015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30026463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6AFA43-6C00-4215-A2DF-499A8A1DAA24}" type="datetimeFigureOut">
              <a:rPr lang="en-AU" smtClean="0"/>
              <a:t>18/01/2015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47323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lvl1pPr>
              <a:defRPr sz="3600"/>
            </a:lvl1pPr>
          </a:lstStyle>
          <a:p>
            <a:r>
              <a:rPr lang="en-US" dirty="0" smtClean="0"/>
              <a:t>Click to edit Master title style</a:t>
            </a:r>
            <a:endParaRPr lang="en-AU" dirty="0"/>
          </a:p>
        </p:txBody>
      </p:sp>
      <p:sp>
        <p:nvSpPr>
          <p:cNvPr id="3" name="Date Placeholder 3"/>
          <p:cNvSpPr>
            <a:spLocks noGrp="1"/>
          </p:cNvSpPr>
          <p:nvPr>
            <p:ph type="dt" sz="half" idx="10"/>
          </p:nvPr>
        </p:nvSpPr>
        <p:spPr>
          <a:xfrm>
            <a:off x="457200" y="6448425"/>
            <a:ext cx="2133600" cy="365125"/>
          </a:xfrm>
        </p:spPr>
        <p:txBody>
          <a:bodyPr/>
          <a:lstStyle>
            <a:lvl1pPr>
              <a:defRPr/>
            </a:lvl1pPr>
          </a:lstStyle>
          <a:p>
            <a:pPr>
              <a:defRPr/>
            </a:pPr>
            <a:fld id="{231A3884-7008-4671-A829-90E592FDD5A7}" type="datetime2">
              <a:rPr lang="en-AU"/>
              <a:pPr>
                <a:defRPr/>
              </a:pPr>
              <a:t>Sunday, 18 January 2015</a:t>
            </a:fld>
            <a:endParaRPr lang="en-AU"/>
          </a:p>
        </p:txBody>
      </p:sp>
      <p:sp>
        <p:nvSpPr>
          <p:cNvPr id="4" name="Footer Placeholder 4"/>
          <p:cNvSpPr>
            <a:spLocks noGrp="1"/>
          </p:cNvSpPr>
          <p:nvPr>
            <p:ph type="ftr" sz="quarter" idx="11"/>
          </p:nvPr>
        </p:nvSpPr>
        <p:spPr>
          <a:xfrm>
            <a:off x="2267744" y="6448425"/>
            <a:ext cx="4896544" cy="365125"/>
          </a:xfrm>
        </p:spPr>
        <p:txBody>
          <a:bodyPr/>
          <a:lstStyle>
            <a:lvl1pPr>
              <a:defRPr/>
            </a:lvl1pPr>
          </a:lstStyle>
          <a:p>
            <a:pPr>
              <a:defRPr/>
            </a:pPr>
            <a:r>
              <a:rPr lang="en-AU" dirty="0" smtClean="0"/>
              <a:t>Molecular determinants of prognosis and progression in melanoma</a:t>
            </a:r>
          </a:p>
        </p:txBody>
      </p:sp>
      <p:sp>
        <p:nvSpPr>
          <p:cNvPr id="5" name="Slide Number Placeholder 5"/>
          <p:cNvSpPr>
            <a:spLocks noGrp="1"/>
          </p:cNvSpPr>
          <p:nvPr>
            <p:ph type="sldNum" sz="quarter" idx="12"/>
          </p:nvPr>
        </p:nvSpPr>
        <p:spPr>
          <a:xfrm>
            <a:off x="6553200" y="6448425"/>
            <a:ext cx="2133600" cy="365125"/>
          </a:xfrm>
        </p:spPr>
        <p:txBody>
          <a:bodyPr/>
          <a:lstStyle>
            <a:lvl1pPr>
              <a:defRPr/>
            </a:lvl1pPr>
          </a:lstStyle>
          <a:p>
            <a:pPr>
              <a:defRPr/>
            </a:pPr>
            <a:fld id="{14E10FB5-EA7C-45A4-B867-2EA05DC2C279}" type="slidenum">
              <a:rPr lang="en-AU"/>
              <a:pPr>
                <a:defRPr/>
              </a:pPr>
              <a:t>‹#›</a:t>
            </a:fld>
            <a:r>
              <a:rPr lang="en-AU" dirty="0"/>
              <a:t> of </a:t>
            </a:r>
          </a:p>
        </p:txBody>
      </p:sp>
    </p:spTree>
    <p:extLst>
      <p:ext uri="{BB962C8B-B14F-4D97-AF65-F5344CB8AC3E}">
        <p14:creationId xmlns:p14="http://schemas.microsoft.com/office/powerpoint/2010/main" val="2195083316"/>
      </p:ext>
    </p:extLst>
  </p:cSld>
  <p:clrMapOvr>
    <a:masterClrMapping/>
  </p:clrMapOvr>
  <p:transition spd="slow">
    <p:cove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56AFA43-6C00-4215-A2DF-499A8A1DAA24}" type="datetimeFigureOut">
              <a:rPr lang="en-AU" smtClean="0"/>
              <a:t>18/01/2015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3870749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A56AFA43-6C00-4215-A2DF-499A8A1DAA24}" type="datetimeFigureOut">
              <a:rPr lang="en-AU" smtClean="0"/>
              <a:t>18/01/2015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D17F07-3151-4E4F-9DC0-A8504FDC75CB}" type="slidenum">
              <a:rPr lang="en-AU" smtClean="0"/>
              <a:t>‹#›</a:t>
            </a:fld>
            <a:endParaRPr lang="en-AU"/>
          </a:p>
        </p:txBody>
      </p:sp>
    </p:spTree>
    <p:extLst>
      <p:ext uri="{BB962C8B-B14F-4D97-AF65-F5344CB8AC3E}">
        <p14:creationId xmlns:p14="http://schemas.microsoft.com/office/powerpoint/2010/main" val="4094181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27" name="Rectangle 26"/>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bwMode="invGray">
          <a:xfrm>
            <a:off x="1071538" y="0"/>
            <a:ext cx="8072462" cy="57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marL="0" marR="0" indent="0" algn="l" defTabSz="914400" rtl="0" eaLnBrk="1" fontAlgn="auto" latinLnBrk="0" hangingPunct="1">
              <a:lnSpc>
                <a:spcPts val="3100"/>
              </a:lnSpc>
              <a:spcBef>
                <a:spcPct val="0"/>
              </a:spcBef>
              <a:spcAft>
                <a:spcPts val="0"/>
              </a:spcAft>
              <a:buClrTx/>
              <a:buSzTx/>
              <a:buFontTx/>
              <a:buNone/>
              <a:tabLst/>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1"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2"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grpSp>
        <p:nvGrpSpPr>
          <p:cNvPr id="21" name="Group 20"/>
          <p:cNvGrpSpPr/>
          <p:nvPr userDrawn="1"/>
        </p:nvGrpSpPr>
        <p:grpSpPr>
          <a:xfrm>
            <a:off x="261938" y="5715016"/>
            <a:ext cx="1612106" cy="789289"/>
            <a:chOff x="261938" y="5715016"/>
            <a:chExt cx="1612106" cy="789289"/>
          </a:xfrm>
        </p:grpSpPr>
        <p:sp>
          <p:nvSpPr>
            <p:cNvPr id="18" name="Rectangle 17"/>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spTree>
    <p:extLst>
      <p:ext uri="{BB962C8B-B14F-4D97-AF65-F5344CB8AC3E}">
        <p14:creationId xmlns:p14="http://schemas.microsoft.com/office/powerpoint/2010/main" val="3209302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ELLOW Title Slide">
    <p:spTree>
      <p:nvGrpSpPr>
        <p:cNvPr id="1" name=""/>
        <p:cNvGrpSpPr/>
        <p:nvPr/>
      </p:nvGrpSpPr>
      <p:grpSpPr>
        <a:xfrm>
          <a:off x="0" y="0"/>
          <a:ext cx="0" cy="0"/>
          <a:chOff x="0" y="0"/>
          <a:chExt cx="0" cy="0"/>
        </a:xfrm>
      </p:grpSpPr>
      <p:sp>
        <p:nvSpPr>
          <p:cNvPr id="19" name="Rectangle 18"/>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a:xfrm>
            <a:off x="1071538" y="0"/>
            <a:ext cx="8072462" cy="57864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3"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6" name="Rectangle 15"/>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spTree>
    <p:extLst>
      <p:ext uri="{BB962C8B-B14F-4D97-AF65-F5344CB8AC3E}">
        <p14:creationId xmlns:p14="http://schemas.microsoft.com/office/powerpoint/2010/main" val="4188895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D Title Slide + IMAGE">
    <p:spTree>
      <p:nvGrpSpPr>
        <p:cNvPr id="1" name=""/>
        <p:cNvGrpSpPr/>
        <p:nvPr/>
      </p:nvGrpSpPr>
      <p:grpSpPr>
        <a:xfrm>
          <a:off x="0" y="0"/>
          <a:ext cx="0" cy="0"/>
          <a:chOff x="0" y="0"/>
          <a:chExt cx="0" cy="0"/>
        </a:xfrm>
      </p:grpSpPr>
      <p:pic>
        <p:nvPicPr>
          <p:cNvPr id="12" name="Picture 11" descr="lecture_theatre.jpg"/>
          <p:cNvPicPr>
            <a:picLocks noChangeAspect="1"/>
          </p:cNvPicPr>
          <p:nvPr userDrawn="1"/>
        </p:nvPicPr>
        <p:blipFill>
          <a:blip r:embed="rId2" cstate="print"/>
          <a:srcRect l="5985" t="6510" r="12702" b="13737"/>
          <a:stretch>
            <a:fillRect/>
          </a:stretch>
        </p:blipFill>
        <p:spPr>
          <a:xfrm flipH="1">
            <a:off x="0" y="3357562"/>
            <a:ext cx="9144000" cy="3500438"/>
          </a:xfrm>
          <a:prstGeom prst="rect">
            <a:avLst/>
          </a:prstGeom>
        </p:spPr>
      </p:pic>
      <p:sp>
        <p:nvSpPr>
          <p:cNvPr id="8" name="Rectangle 7"/>
          <p:cNvSpPr/>
          <p:nvPr userDrawn="1"/>
        </p:nvSpPr>
        <p:spPr bwMode="invGray">
          <a:xfrm>
            <a:off x="0" y="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9"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3" name="Rectangle 12"/>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extLst>
      <p:ext uri="{BB962C8B-B14F-4D97-AF65-F5344CB8AC3E}">
        <p14:creationId xmlns:p14="http://schemas.microsoft.com/office/powerpoint/2010/main" val="1216140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ELLOW Title Slide + IMAGE">
    <p:spTree>
      <p:nvGrpSpPr>
        <p:cNvPr id="1" name=""/>
        <p:cNvGrpSpPr/>
        <p:nvPr/>
      </p:nvGrpSpPr>
      <p:grpSpPr>
        <a:xfrm>
          <a:off x="0" y="0"/>
          <a:ext cx="0" cy="0"/>
          <a:chOff x="0" y="0"/>
          <a:chExt cx="0" cy="0"/>
        </a:xfrm>
      </p:grpSpPr>
      <p:pic>
        <p:nvPicPr>
          <p:cNvPr id="12" name="Picture 11" descr="quad copy.jpg"/>
          <p:cNvPicPr>
            <a:picLocks noChangeAspect="1"/>
          </p:cNvPicPr>
          <p:nvPr userDrawn="1"/>
        </p:nvPicPr>
        <p:blipFill>
          <a:blip r:embed="rId2" cstate="print"/>
          <a:srcRect l="1322" r="21189" b="22059"/>
          <a:stretch>
            <a:fillRect/>
          </a:stretch>
        </p:blipFill>
        <p:spPr>
          <a:xfrm flipH="1">
            <a:off x="0" y="3071810"/>
            <a:ext cx="9144000" cy="3786190"/>
          </a:xfrm>
          <a:prstGeom prst="rect">
            <a:avLst/>
          </a:prstGeom>
        </p:spPr>
      </p:pic>
      <p:sp>
        <p:nvSpPr>
          <p:cNvPr id="8" name="Rectangle 7"/>
          <p:cNvSpPr/>
          <p:nvPr userDrawn="1"/>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5"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6"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4" name="Rectangle 13"/>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extLst>
      <p:ext uri="{BB962C8B-B14F-4D97-AF65-F5344CB8AC3E}">
        <p14:creationId xmlns:p14="http://schemas.microsoft.com/office/powerpoint/2010/main" val="4168433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UE Title Slide + IMAGE">
    <p:spTree>
      <p:nvGrpSpPr>
        <p:cNvPr id="1" name=""/>
        <p:cNvGrpSpPr/>
        <p:nvPr/>
      </p:nvGrpSpPr>
      <p:grpSpPr>
        <a:xfrm>
          <a:off x="0" y="0"/>
          <a:ext cx="0" cy="0"/>
          <a:chOff x="0" y="0"/>
          <a:chExt cx="0" cy="0"/>
        </a:xfrm>
      </p:grpSpPr>
      <p:pic>
        <p:nvPicPr>
          <p:cNvPr id="12" name="Picture 11" descr="science_lab copy.jpg"/>
          <p:cNvPicPr>
            <a:picLocks noChangeAspect="1"/>
          </p:cNvPicPr>
          <p:nvPr userDrawn="1"/>
        </p:nvPicPr>
        <p:blipFill>
          <a:blip r:embed="rId2" cstate="print"/>
          <a:stretch>
            <a:fillRect/>
          </a:stretch>
        </p:blipFill>
        <p:spPr>
          <a:xfrm>
            <a:off x="0" y="3246859"/>
            <a:ext cx="9144000" cy="3611141"/>
          </a:xfrm>
          <a:prstGeom prst="rect">
            <a:avLst/>
          </a:prstGeom>
        </p:spPr>
      </p:pic>
      <p:sp>
        <p:nvSpPr>
          <p:cNvPr id="8" name="Rectangle 7"/>
          <p:cNvSpPr/>
          <p:nvPr userDrawn="1"/>
        </p:nvSpPr>
        <p:spPr bwMode="invGray">
          <a:xfrm>
            <a:off x="0" y="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userDrawn="1">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4"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5"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9" name="Rectangle 18"/>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extLst>
      <p:ext uri="{BB962C8B-B14F-4D97-AF65-F5344CB8AC3E}">
        <p14:creationId xmlns:p14="http://schemas.microsoft.com/office/powerpoint/2010/main" val="3200360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white">
          <a:xfrm>
            <a:off x="285719" y="1777496"/>
            <a:ext cx="7599393" cy="1080000"/>
          </a:xfrm>
        </p:spPr>
        <p:txBody>
          <a:bodyPr anchor="ctr">
            <a:normAutofit/>
          </a:bodyPr>
          <a:lstStyle>
            <a:lvl1pPr algn="l">
              <a:defRPr sz="2800" b="0" baseline="0">
                <a:solidFill>
                  <a:schemeClr val="bg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white">
          <a:xfrm>
            <a:off x="7893038" y="1777495"/>
            <a:ext cx="1143012" cy="1080000"/>
          </a:xfrm>
        </p:spPr>
        <p:txBody>
          <a:bodyPr anchor="ctr"/>
          <a:lstStyle>
            <a:lvl1pPr algn="r">
              <a:buNone/>
              <a:defRPr sz="4000" b="1">
                <a:solidFill>
                  <a:schemeClr val="bg1"/>
                </a:solidFill>
                <a:latin typeface="+mj-lt"/>
              </a:defRPr>
            </a:lvl1pPr>
          </a:lstStyle>
          <a:p>
            <a:pPr lvl="0"/>
            <a:r>
              <a:rPr lang="en-US" dirty="0" smtClean="0"/>
              <a:t>#</a:t>
            </a:r>
            <a:endParaRPr lang="en-AU" dirty="0"/>
          </a:p>
        </p:txBody>
      </p:sp>
      <p:sp>
        <p:nvSpPr>
          <p:cNvPr id="17" name="Text Placeholder 16"/>
          <p:cNvSpPr>
            <a:spLocks noGrp="1"/>
          </p:cNvSpPr>
          <p:nvPr>
            <p:ph type="body" sz="quarter" idx="13" hasCustomPrompt="1"/>
          </p:nvPr>
        </p:nvSpPr>
        <p:spPr bwMode="hidden">
          <a:xfrm>
            <a:off x="7893038" y="2857496"/>
            <a:ext cx="1144800" cy="142875"/>
          </a:xfrm>
        </p:spPr>
        <p:txBody>
          <a:bodyPr>
            <a:noAutofit/>
          </a:bodyPr>
          <a:lstStyle>
            <a:lvl1pPr algn="ctr">
              <a:buNone/>
              <a:defRPr sz="700" baseline="0">
                <a:solidFill>
                  <a:schemeClr val="bg1"/>
                </a:solidFill>
              </a:defRPr>
            </a:lvl1pPr>
          </a:lstStyle>
          <a:p>
            <a:pPr lvl="0"/>
            <a:r>
              <a:rPr lang="en-US" dirty="0" smtClean="0"/>
              <a:t>Enter section number</a:t>
            </a:r>
            <a:endParaRPr lang="en-AU" dirty="0"/>
          </a:p>
        </p:txBody>
      </p:sp>
      <p:sp>
        <p:nvSpPr>
          <p:cNvPr id="32" name="Rectangle 3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userDrawn="1"/>
        </p:nvGrpSpPr>
        <p:grpSpPr>
          <a:xfrm>
            <a:off x="224627" y="5248014"/>
            <a:ext cx="1989919" cy="1359427"/>
            <a:chOff x="224627" y="5248014"/>
            <a:chExt cx="1989919" cy="1359427"/>
          </a:xfrm>
        </p:grpSpPr>
        <p:sp>
          <p:nvSpPr>
            <p:cNvPr id="33" name="Rectangle 32"/>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userDrawn="1"/>
          </p:nvGrpSpPr>
          <p:grpSpPr>
            <a:xfrm>
              <a:off x="224627" y="5966641"/>
              <a:ext cx="1267200" cy="640800"/>
              <a:chOff x="261938" y="5715016"/>
              <a:chExt cx="1612106" cy="789289"/>
            </a:xfrm>
          </p:grpSpPr>
          <p:sp>
            <p:nvSpPr>
              <p:cNvPr id="16" name="Rectangle 15"/>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extLst>
      <p:ext uri="{BB962C8B-B14F-4D97-AF65-F5344CB8AC3E}">
        <p14:creationId xmlns:p14="http://schemas.microsoft.com/office/powerpoint/2010/main" val="20003353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black">
          <a:xfrm>
            <a:off x="285720" y="1777496"/>
            <a:ext cx="7599393" cy="1080000"/>
          </a:xfrm>
        </p:spPr>
        <p:txBody>
          <a:bodyPr anchor="ctr">
            <a:normAutofit/>
          </a:bodyPr>
          <a:lstStyle>
            <a:lvl1pPr algn="l">
              <a:defRPr sz="2800" b="0" baseline="0">
                <a:solidFill>
                  <a:schemeClr val="tx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dirty="0" smtClean="0"/>
              <a:t>#</a:t>
            </a:r>
            <a:endParaRPr lang="en-AU" dirty="0"/>
          </a:p>
        </p:txBody>
      </p:sp>
      <p:sp>
        <p:nvSpPr>
          <p:cNvPr id="12" name="Rectangle 1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16"/>
          <p:cNvSpPr>
            <a:spLocks noGrp="1"/>
          </p:cNvSpPr>
          <p:nvPr userDrawn="1">
            <p:ph type="body" sz="quarter" idx="13" hasCustomPrompt="1"/>
          </p:nvPr>
        </p:nvSpPr>
        <p:spPr bwMode="hidden">
          <a:xfrm>
            <a:off x="7893038" y="2857496"/>
            <a:ext cx="1144800" cy="142875"/>
          </a:xfrm>
        </p:spPr>
        <p:txBody>
          <a:bodyPr>
            <a:noAutofit/>
          </a:bodyPr>
          <a:lstStyle>
            <a:lvl1pPr algn="ctr">
              <a:buNone/>
              <a:defRPr sz="700" baseline="0">
                <a:solidFill>
                  <a:schemeClr val="tx1"/>
                </a:solidFill>
              </a:defRPr>
            </a:lvl1pPr>
          </a:lstStyle>
          <a:p>
            <a:pPr lvl="0"/>
            <a:r>
              <a:rPr lang="en-US" dirty="0" smtClean="0"/>
              <a:t>Enter section number</a:t>
            </a:r>
            <a:endParaRPr lang="en-AU" dirty="0"/>
          </a:p>
        </p:txBody>
      </p:sp>
      <p:grpSp>
        <p:nvGrpSpPr>
          <p:cNvPr id="15" name="Group 14"/>
          <p:cNvGrpSpPr/>
          <p:nvPr userDrawn="1"/>
        </p:nvGrpSpPr>
        <p:grpSpPr>
          <a:xfrm>
            <a:off x="224627" y="5248014"/>
            <a:ext cx="1989919" cy="1359427"/>
            <a:chOff x="224627" y="5248014"/>
            <a:chExt cx="1989919" cy="1359427"/>
          </a:xfrm>
        </p:grpSpPr>
        <p:sp>
          <p:nvSpPr>
            <p:cNvPr id="18" name="Rectangle 17"/>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4"/>
            <p:cNvGrpSpPr/>
            <p:nvPr userDrawn="1"/>
          </p:nvGrpSpPr>
          <p:grpSpPr>
            <a:xfrm>
              <a:off x="224627" y="5966641"/>
              <a:ext cx="1267200" cy="640800"/>
              <a:chOff x="261938" y="5715016"/>
              <a:chExt cx="1612106" cy="789289"/>
            </a:xfrm>
          </p:grpSpPr>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extLst>
      <p:ext uri="{BB962C8B-B14F-4D97-AF65-F5344CB8AC3E}">
        <p14:creationId xmlns:p14="http://schemas.microsoft.com/office/powerpoint/2010/main" val="7782773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409035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j_main">
    <p:spTree>
      <p:nvGrpSpPr>
        <p:cNvPr id="1" name=""/>
        <p:cNvGrpSpPr/>
        <p:nvPr/>
      </p:nvGrpSpPr>
      <p:grpSpPr>
        <a:xfrm>
          <a:off x="0" y="0"/>
          <a:ext cx="0" cy="0"/>
          <a:chOff x="0" y="0"/>
          <a:chExt cx="0" cy="0"/>
        </a:xfrm>
      </p:grpSpPr>
      <p:sp>
        <p:nvSpPr>
          <p:cNvPr id="2" name="Title 1"/>
          <p:cNvSpPr>
            <a:spLocks noGrp="1"/>
          </p:cNvSpPr>
          <p:nvPr>
            <p:ph type="title"/>
          </p:nvPr>
        </p:nvSpPr>
        <p:spPr>
          <a:xfrm>
            <a:off x="0" y="-99392"/>
            <a:ext cx="9144000" cy="1143000"/>
          </a:xfrm>
        </p:spPr>
        <p:txBody>
          <a:bodyPr/>
          <a:lstStyle>
            <a:lvl1pPr>
              <a:defRPr sz="3600"/>
            </a:lvl1pPr>
          </a:lstStyle>
          <a:p>
            <a:r>
              <a:rPr lang="en-US" dirty="0" smtClean="0"/>
              <a:t>Click to edit Master title style</a:t>
            </a:r>
            <a:endParaRPr lang="en-AU"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7300" y="0"/>
            <a:ext cx="736600" cy="736600"/>
          </a:xfrm>
          <a:prstGeom prst="rect">
            <a:avLst/>
          </a:prstGeom>
          <a:blipFill>
            <a:blip r:embed="rId3"/>
            <a:tile tx="0" ty="0" sx="100000" sy="100000" flip="none" algn="tl"/>
          </a:blipFill>
        </p:spPr>
      </p:pic>
      <p:pic>
        <p:nvPicPr>
          <p:cNvPr id="5" name="Picture 7"/>
          <p:cNvPicPr>
            <a:picLocks noChangeAspect="1"/>
          </p:cNvPicPr>
          <p:nvPr userDrawn="1"/>
        </p:nvPicPr>
        <p:blipFill>
          <a:blip r:embed="rId4" cstate="print">
            <a:extLst>
              <a:ext uri="{28A0092B-C50C-407E-A947-70E740481C1C}">
                <a14:useLocalDpi xmlns:a14="http://schemas.microsoft.com/office/drawing/2010/main" val="0"/>
              </a:ext>
            </a:extLst>
          </a:blip>
          <a:srcRect r="17177"/>
          <a:stretch>
            <a:fillRect/>
          </a:stretch>
        </p:blipFill>
        <p:spPr bwMode="auto">
          <a:xfrm>
            <a:off x="8154094" y="6492875"/>
            <a:ext cx="98980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23528" y="1052736"/>
            <a:ext cx="8496944" cy="5256584"/>
          </a:xfrm>
        </p:spPr>
        <p:txBody>
          <a:bodyPr/>
          <a:lstStyle>
            <a:lvl1pPr>
              <a:defRPr baseline="0">
                <a:latin typeface="Times New Roman" pitchFamily="18" charset="0"/>
              </a:defRPr>
            </a:lvl1pPr>
            <a:lvl2pPr>
              <a:defRPr baseline="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2014507480"/>
      </p:ext>
    </p:extLst>
  </p:cSld>
  <p:clrMapOvr>
    <a:masterClrMapping/>
  </p:clrMapOvr>
  <p:transition spd="slow">
    <p:cove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5" y="1773238"/>
            <a:ext cx="4321175" cy="3941761"/>
          </a:xfrm>
        </p:spPr>
        <p:txBody>
          <a:bodyPr anchor="t"/>
          <a:lstStyle>
            <a:lvl1pPr algn="ctr">
              <a:buNone/>
              <a:defRPr baseline="0"/>
            </a:lvl1pPr>
          </a:lstStyle>
          <a:p>
            <a:r>
              <a:rPr lang="en-AU" dirty="0" smtClean="0"/>
              <a:t>PLACE IMAGE HERE</a:t>
            </a:r>
          </a:p>
          <a:p>
            <a:endParaRPr lang="en-AU" dirty="0" smtClean="0"/>
          </a:p>
          <a:p>
            <a:endParaRPr lang="en-AU" dirty="0"/>
          </a:p>
        </p:txBody>
      </p:sp>
      <p:sp>
        <p:nvSpPr>
          <p:cNvPr id="10" name="Text Placeholder 8"/>
          <p:cNvSpPr>
            <a:spLocks noGrp="1"/>
          </p:cNvSpPr>
          <p:nvPr>
            <p:ph type="body" sz="quarter" idx="15" hasCustomPrompt="1"/>
          </p:nvPr>
        </p:nvSpPr>
        <p:spPr>
          <a:xfrm>
            <a:off x="250825" y="5715000"/>
            <a:ext cx="4392613" cy="593725"/>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4065223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7"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2" name="Table Placeholder 11"/>
          <p:cNvSpPr>
            <a:spLocks noGrp="1"/>
          </p:cNvSpPr>
          <p:nvPr>
            <p:ph type="tbl" sz="quarter" idx="16" hasCustomPrompt="1"/>
          </p:nvPr>
        </p:nvSpPr>
        <p:spPr>
          <a:xfrm>
            <a:off x="250826" y="1764138"/>
            <a:ext cx="4319004" cy="3950861"/>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baseline="0"/>
            </a:lvl1pPr>
          </a:lstStyle>
          <a:p>
            <a:r>
              <a:rPr lang="en-AU" dirty="0" smtClean="0"/>
              <a:t>PLACE TABLE HERE</a:t>
            </a:r>
          </a:p>
          <a:p>
            <a:endParaRPr lang="en-AU" dirty="0" smtClean="0"/>
          </a:p>
          <a:p>
            <a:endParaRPr lang="en-AU" dirty="0" smtClean="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14129667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4" name="Chart Placeholder 13"/>
          <p:cNvSpPr>
            <a:spLocks noGrp="1"/>
          </p:cNvSpPr>
          <p:nvPr>
            <p:ph type="chart" sz="quarter" idx="18" hasCustomPrompt="1"/>
          </p:nvPr>
        </p:nvSpPr>
        <p:spPr>
          <a:xfrm>
            <a:off x="250825" y="1764139"/>
            <a:ext cx="4321175" cy="3950860"/>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CHART HERE</a:t>
            </a:r>
          </a:p>
          <a:p>
            <a:endParaRPr lang="en-AU" dirty="0" smtClean="0"/>
          </a:p>
          <a:p>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2210125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6" y="1773238"/>
            <a:ext cx="8662988" cy="4679949"/>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IMAGE HERE</a:t>
            </a:r>
          </a:p>
          <a:p>
            <a:endParaRPr lang="en-AU" dirty="0" smtClean="0"/>
          </a:p>
          <a:p>
            <a:endParaRPr lang="en-AU" dirty="0" smtClean="0"/>
          </a:p>
        </p:txBody>
      </p:sp>
      <p:sp>
        <p:nvSpPr>
          <p:cNvPr id="7"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3850126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sz="half" idx="1"/>
          </p:nvPr>
        </p:nvSpPr>
        <p:spPr>
          <a:xfrm>
            <a:off x="250824" y="1773237"/>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4" name="Content Placeholder 3"/>
          <p:cNvSpPr>
            <a:spLocks noGrp="1"/>
          </p:cNvSpPr>
          <p:nvPr>
            <p:ph sz="half" idx="2"/>
          </p:nvPr>
        </p:nvSpPr>
        <p:spPr>
          <a:xfrm>
            <a:off x="4643438" y="1773237"/>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1372463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5" name="Slide Number Placeholder 4"/>
          <p:cNvSpPr>
            <a:spLocks noGrp="1"/>
          </p:cNvSpPr>
          <p:nvPr>
            <p:ph type="sldNum" sz="quarter" idx="12"/>
          </p:nvPr>
        </p:nvSpPr>
        <p:spPr/>
        <p:txBody>
          <a:bodyPr/>
          <a:lstStyle/>
          <a:p>
            <a:fld id="{5EB0718A-1B3D-42D2-9A2B-FB6CFA4B4E8D}" type="slidenum">
              <a:rPr lang="en-AU" smtClean="0"/>
              <a:pPr/>
              <a:t>‹#›</a:t>
            </a:fld>
            <a:endParaRPr lang="en-AU"/>
          </a:p>
        </p:txBody>
      </p:sp>
    </p:spTree>
    <p:extLst>
      <p:ext uri="{BB962C8B-B14F-4D97-AF65-F5344CB8AC3E}">
        <p14:creationId xmlns:p14="http://schemas.microsoft.com/office/powerpoint/2010/main" val="12123117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B0718A-1B3D-42D2-9A2B-FB6CFA4B4E8D}" type="slidenum">
              <a:rPr lang="en-AU" smtClean="0"/>
              <a:pPr/>
              <a:t>‹#›</a:t>
            </a:fld>
            <a:endParaRPr lang="en-AU"/>
          </a:p>
        </p:txBody>
      </p:sp>
    </p:spTree>
    <p:extLst>
      <p:ext uri="{BB962C8B-B14F-4D97-AF65-F5344CB8AC3E}">
        <p14:creationId xmlns:p14="http://schemas.microsoft.com/office/powerpoint/2010/main" val="89927521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1/18/2015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8456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388945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sz="half" idx="1"/>
          </p:nvPr>
        </p:nvSpPr>
        <p:spPr>
          <a:xfrm>
            <a:off x="250824" y="1773241"/>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4" name="Content Placeholder 3"/>
          <p:cNvSpPr>
            <a:spLocks noGrp="1"/>
          </p:cNvSpPr>
          <p:nvPr>
            <p:ph sz="half" idx="2"/>
          </p:nvPr>
        </p:nvSpPr>
        <p:spPr>
          <a:xfrm>
            <a:off x="4643444" y="1773241"/>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7"/>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1121276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7300" y="0"/>
            <a:ext cx="736600" cy="736600"/>
          </a:xfrm>
          <a:prstGeom prst="rect">
            <a:avLst/>
          </a:prstGeom>
          <a:blipFill>
            <a:blip r:embed="rId3"/>
            <a:tile tx="0" ty="0" sx="100000" sy="100000" flip="none" algn="tl"/>
          </a:blipFill>
        </p:spPr>
      </p:pic>
      <p:pic>
        <p:nvPicPr>
          <p:cNvPr id="9" name="Picture 7"/>
          <p:cNvPicPr>
            <a:picLocks noChangeAspect="1"/>
          </p:cNvPicPr>
          <p:nvPr userDrawn="1"/>
        </p:nvPicPr>
        <p:blipFill>
          <a:blip r:embed="rId4" cstate="print">
            <a:extLst>
              <a:ext uri="{28A0092B-C50C-407E-A947-70E740481C1C}">
                <a14:useLocalDpi xmlns:a14="http://schemas.microsoft.com/office/drawing/2010/main" val="0"/>
              </a:ext>
            </a:extLst>
          </a:blip>
          <a:srcRect r="17177"/>
          <a:stretch>
            <a:fillRect/>
          </a:stretch>
        </p:blipFill>
        <p:spPr bwMode="auto">
          <a:xfrm>
            <a:off x="8154094" y="6492875"/>
            <a:ext cx="98980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ctr">
              <a:defRPr sz="3200" b="0"/>
            </a:lvl1pPr>
          </a:lstStyle>
          <a:p>
            <a:r>
              <a:rPr lang="en-US" dirty="0" smtClean="0"/>
              <a:t>Click to edit Master title style</a:t>
            </a:r>
            <a:endParaRPr lang="en-AU"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05320446"/>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kumimoji="1" lang="en-AU" altLang="zh-TW" smtClean="0"/>
              <a:t>Click to edit Master title style</a:t>
            </a:r>
            <a:endParaRPr kumimoji="1" lang="zh-TW"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AU" altLang="zh-TW" smtClean="0"/>
              <a:t>Click to edit Master subtitle style</a:t>
            </a:r>
            <a:endParaRPr kumimoji="1" lang="zh-TW" alt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FF82D618-BE06-D744-AB26-0668844FD793}" type="datetimeFigureOut">
              <a:rPr lang="en-US" smtClean="0"/>
              <a:pPr>
                <a:defRPr/>
              </a:pPr>
              <a:t>1/18/2015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62611A0-D9A8-694B-A570-5C92AC1B0754}" type="slidenum">
              <a:rPr lang="en-US" smtClean="0"/>
              <a:pPr>
                <a:defRPr/>
              </a:pPr>
              <a:t>‹#›</a:t>
            </a:fld>
            <a:endParaRPr lang="en-US"/>
          </a:p>
        </p:txBody>
      </p:sp>
    </p:spTree>
    <p:extLst>
      <p:ext uri="{BB962C8B-B14F-4D97-AF65-F5344CB8AC3E}">
        <p14:creationId xmlns:p14="http://schemas.microsoft.com/office/powerpoint/2010/main" val="1948297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6" y="1773240"/>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6" y="1268415"/>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1213999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sj_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8384" y="0"/>
            <a:ext cx="1115516" cy="1115516"/>
          </a:xfrm>
          <a:prstGeom prst="rect">
            <a:avLst/>
          </a:prstGeom>
        </p:spPr>
      </p:pic>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r="17177"/>
          <a:stretch>
            <a:fillRect/>
          </a:stretch>
        </p:blipFill>
        <p:spPr bwMode="auto">
          <a:xfrm>
            <a:off x="7164288" y="6124575"/>
            <a:ext cx="19796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836712"/>
            <a:ext cx="7772400" cy="1470025"/>
          </a:xfrm>
        </p:spPr>
        <p:txBody>
          <a:bodyPr/>
          <a:lstStyle>
            <a:lvl1pPr>
              <a:defRPr baseline="0">
                <a:latin typeface="Times New Roman" pitchFamily="18" charset="0"/>
              </a:defRPr>
            </a:lvl1pPr>
          </a:lstStyle>
          <a:p>
            <a:r>
              <a:rPr lang="en-US" dirty="0" smtClean="0"/>
              <a:t>Click to edit Master title style</a:t>
            </a:r>
            <a:endParaRPr lang="en-AU" dirty="0"/>
          </a:p>
        </p:txBody>
      </p:sp>
      <p:sp>
        <p:nvSpPr>
          <p:cNvPr id="3" name="Subtitle 2"/>
          <p:cNvSpPr>
            <a:spLocks noGrp="1"/>
          </p:cNvSpPr>
          <p:nvPr>
            <p:ph type="subTitle" idx="1"/>
          </p:nvPr>
        </p:nvSpPr>
        <p:spPr>
          <a:xfrm>
            <a:off x="0" y="2592487"/>
            <a:ext cx="9144000" cy="1752600"/>
          </a:xfrm>
        </p:spPr>
        <p:txBody>
          <a:bodyPr/>
          <a:lstStyle>
            <a:lvl1pPr marL="0" indent="0" algn="ctr">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Tree>
    <p:extLst>
      <p:ext uri="{BB962C8B-B14F-4D97-AF65-F5344CB8AC3E}">
        <p14:creationId xmlns:p14="http://schemas.microsoft.com/office/powerpoint/2010/main" val="3555692884"/>
      </p:ext>
    </p:extLst>
  </p:cSld>
  <p:clrMapOvr>
    <a:masterClrMapping/>
  </p:clrMapOvr>
  <p:transition spd="slow">
    <p:cove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lvl1pPr>
              <a:defRPr sz="3600"/>
            </a:lvl1pPr>
          </a:lstStyle>
          <a:p>
            <a:r>
              <a:rPr lang="en-US" dirty="0" smtClean="0"/>
              <a:t>Click to edit Master title style</a:t>
            </a:r>
            <a:endParaRPr lang="en-AU" dirty="0"/>
          </a:p>
        </p:txBody>
      </p:sp>
      <p:sp>
        <p:nvSpPr>
          <p:cNvPr id="3" name="Date Placeholder 3"/>
          <p:cNvSpPr>
            <a:spLocks noGrp="1"/>
          </p:cNvSpPr>
          <p:nvPr>
            <p:ph type="dt" sz="half" idx="10"/>
          </p:nvPr>
        </p:nvSpPr>
        <p:spPr>
          <a:xfrm>
            <a:off x="457200" y="6448425"/>
            <a:ext cx="2133600" cy="365125"/>
          </a:xfrm>
        </p:spPr>
        <p:txBody>
          <a:bodyPr/>
          <a:lstStyle>
            <a:lvl1pPr>
              <a:defRPr/>
            </a:lvl1pPr>
          </a:lstStyle>
          <a:p>
            <a:pPr>
              <a:defRPr/>
            </a:pPr>
            <a:fld id="{231A3884-7008-4671-A829-90E592FDD5A7}" type="datetime2">
              <a:rPr lang="en-AU">
                <a:solidFill>
                  <a:srgbClr val="1F497D"/>
                </a:solidFill>
              </a:rPr>
              <a:pPr>
                <a:defRPr/>
              </a:pPr>
              <a:t>Sunday, 18 January 2015</a:t>
            </a:fld>
            <a:endParaRPr lang="en-AU">
              <a:solidFill>
                <a:srgbClr val="1F497D"/>
              </a:solidFill>
            </a:endParaRPr>
          </a:p>
        </p:txBody>
      </p:sp>
      <p:sp>
        <p:nvSpPr>
          <p:cNvPr id="4" name="Footer Placeholder 4"/>
          <p:cNvSpPr>
            <a:spLocks noGrp="1"/>
          </p:cNvSpPr>
          <p:nvPr>
            <p:ph type="ftr" sz="quarter" idx="11"/>
          </p:nvPr>
        </p:nvSpPr>
        <p:spPr>
          <a:xfrm>
            <a:off x="2267744" y="6448425"/>
            <a:ext cx="4896544" cy="365125"/>
          </a:xfrm>
        </p:spPr>
        <p:txBody>
          <a:bodyPr/>
          <a:lstStyle>
            <a:lvl1pPr>
              <a:defRPr/>
            </a:lvl1pPr>
          </a:lstStyle>
          <a:p>
            <a:pPr>
              <a:defRPr/>
            </a:pPr>
            <a:r>
              <a:rPr lang="en-AU" dirty="0" smtClean="0">
                <a:solidFill>
                  <a:srgbClr val="1F497D"/>
                </a:solidFill>
              </a:rPr>
              <a:t>Molecular determinants of prognosis and progression in melanoma</a:t>
            </a:r>
          </a:p>
        </p:txBody>
      </p:sp>
      <p:sp>
        <p:nvSpPr>
          <p:cNvPr id="5" name="Slide Number Placeholder 5"/>
          <p:cNvSpPr>
            <a:spLocks noGrp="1"/>
          </p:cNvSpPr>
          <p:nvPr>
            <p:ph type="sldNum" sz="quarter" idx="12"/>
          </p:nvPr>
        </p:nvSpPr>
        <p:spPr>
          <a:xfrm>
            <a:off x="6553200" y="6448425"/>
            <a:ext cx="2133600" cy="365125"/>
          </a:xfrm>
        </p:spPr>
        <p:txBody>
          <a:bodyPr/>
          <a:lstStyle>
            <a:lvl1pPr>
              <a:defRPr/>
            </a:lvl1pPr>
          </a:lstStyle>
          <a:p>
            <a:pPr>
              <a:defRPr/>
            </a:pPr>
            <a:fld id="{14E10FB5-EA7C-45A4-B867-2EA05DC2C279}"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777831998"/>
      </p:ext>
    </p:extLst>
  </p:cSld>
  <p:clrMapOvr>
    <a:masterClrMapping/>
  </p:clrMapOvr>
  <p:transition spd="slow">
    <p:cove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j_main">
    <p:spTree>
      <p:nvGrpSpPr>
        <p:cNvPr id="1" name=""/>
        <p:cNvGrpSpPr/>
        <p:nvPr/>
      </p:nvGrpSpPr>
      <p:grpSpPr>
        <a:xfrm>
          <a:off x="0" y="0"/>
          <a:ext cx="0" cy="0"/>
          <a:chOff x="0" y="0"/>
          <a:chExt cx="0" cy="0"/>
        </a:xfrm>
      </p:grpSpPr>
      <p:sp>
        <p:nvSpPr>
          <p:cNvPr id="2" name="Title 1"/>
          <p:cNvSpPr>
            <a:spLocks noGrp="1"/>
          </p:cNvSpPr>
          <p:nvPr>
            <p:ph type="title"/>
          </p:nvPr>
        </p:nvSpPr>
        <p:spPr>
          <a:xfrm>
            <a:off x="0" y="-99392"/>
            <a:ext cx="9144000" cy="1143000"/>
          </a:xfrm>
        </p:spPr>
        <p:txBody>
          <a:bodyPr/>
          <a:lstStyle>
            <a:lvl1pPr>
              <a:defRPr sz="3600"/>
            </a:lvl1pPr>
          </a:lstStyle>
          <a:p>
            <a:r>
              <a:rPr lang="en-US" dirty="0" smtClean="0"/>
              <a:t>Click to edit Master title style</a:t>
            </a:r>
            <a:endParaRPr lang="en-AU"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7300" y="0"/>
            <a:ext cx="736600" cy="736600"/>
          </a:xfrm>
          <a:prstGeom prst="rect">
            <a:avLst/>
          </a:prstGeom>
          <a:blipFill>
            <a:blip r:embed="rId3"/>
            <a:tile tx="0" ty="0" sx="100000" sy="100000" flip="none" algn="tl"/>
          </a:blipFill>
        </p:spPr>
      </p:pic>
      <p:pic>
        <p:nvPicPr>
          <p:cNvPr id="5" name="Picture 7"/>
          <p:cNvPicPr>
            <a:picLocks noChangeAspect="1"/>
          </p:cNvPicPr>
          <p:nvPr userDrawn="1"/>
        </p:nvPicPr>
        <p:blipFill>
          <a:blip r:embed="rId4" cstate="print">
            <a:extLst>
              <a:ext uri="{28A0092B-C50C-407E-A947-70E740481C1C}">
                <a14:useLocalDpi xmlns:a14="http://schemas.microsoft.com/office/drawing/2010/main" val="0"/>
              </a:ext>
            </a:extLst>
          </a:blip>
          <a:srcRect r="17177"/>
          <a:stretch>
            <a:fillRect/>
          </a:stretch>
        </p:blipFill>
        <p:spPr bwMode="auto">
          <a:xfrm>
            <a:off x="8154094" y="6492875"/>
            <a:ext cx="98980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23528" y="1052736"/>
            <a:ext cx="8496944" cy="5256584"/>
          </a:xfrm>
        </p:spPr>
        <p:txBody>
          <a:bodyPr/>
          <a:lstStyle>
            <a:lvl1pPr>
              <a:defRPr baseline="0">
                <a:latin typeface="Times New Roman" pitchFamily="18" charset="0"/>
              </a:defRPr>
            </a:lvl1pPr>
            <a:lvl2pPr>
              <a:defRPr baseline="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Tree>
    <p:extLst>
      <p:ext uri="{BB962C8B-B14F-4D97-AF65-F5344CB8AC3E}">
        <p14:creationId xmlns:p14="http://schemas.microsoft.com/office/powerpoint/2010/main" val="3252783760"/>
      </p:ext>
    </p:extLst>
  </p:cSld>
  <p:clrMapOvr>
    <a:masterClrMapping/>
  </p:clrMapOvr>
  <p:transition spd="slow">
    <p:cove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7300" y="0"/>
            <a:ext cx="736600" cy="736600"/>
          </a:xfrm>
          <a:prstGeom prst="rect">
            <a:avLst/>
          </a:prstGeom>
          <a:blipFill>
            <a:blip r:embed="rId3"/>
            <a:tile tx="0" ty="0" sx="100000" sy="100000" flip="none" algn="tl"/>
          </a:blipFill>
        </p:spPr>
      </p:pic>
      <p:pic>
        <p:nvPicPr>
          <p:cNvPr id="9" name="Picture 7"/>
          <p:cNvPicPr>
            <a:picLocks noChangeAspect="1"/>
          </p:cNvPicPr>
          <p:nvPr userDrawn="1"/>
        </p:nvPicPr>
        <p:blipFill>
          <a:blip r:embed="rId4" cstate="print">
            <a:extLst>
              <a:ext uri="{28A0092B-C50C-407E-A947-70E740481C1C}">
                <a14:useLocalDpi xmlns:a14="http://schemas.microsoft.com/office/drawing/2010/main" val="0"/>
              </a:ext>
            </a:extLst>
          </a:blip>
          <a:srcRect r="17177"/>
          <a:stretch>
            <a:fillRect/>
          </a:stretch>
        </p:blipFill>
        <p:spPr bwMode="auto">
          <a:xfrm>
            <a:off x="8154094" y="6492875"/>
            <a:ext cx="989806"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ctr">
              <a:defRPr sz="3200" b="0"/>
            </a:lvl1pPr>
          </a:lstStyle>
          <a:p>
            <a:r>
              <a:rPr lang="en-US" dirty="0" smtClean="0"/>
              <a:t>Click to edit Master title style</a:t>
            </a:r>
            <a:endParaRPr lang="en-AU"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091198923"/>
      </p:ext>
    </p:extLst>
  </p:cSld>
  <p:clrMapOvr>
    <a:masterClrMapping/>
  </p:clrMapOvr>
  <p:transition spd="slow">
    <p:cove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448425"/>
            <a:ext cx="2133600" cy="365125"/>
          </a:xfrm>
        </p:spPr>
        <p:txBody>
          <a:bodyPr/>
          <a:lstStyle>
            <a:lvl1pPr>
              <a:defRPr/>
            </a:lvl1pPr>
          </a:lstStyle>
          <a:p>
            <a:pPr>
              <a:defRPr/>
            </a:pPr>
            <a:fld id="{7812B01D-5172-4767-80C5-06FCB9D18247}" type="datetime2">
              <a:rPr lang="en-AU">
                <a:solidFill>
                  <a:srgbClr val="1F497D"/>
                </a:solidFill>
              </a:rPr>
              <a:pPr>
                <a:defRPr/>
              </a:pPr>
              <a:t>Sunday, 18 January 2015</a:t>
            </a:fld>
            <a:endParaRPr lang="en-AU">
              <a:solidFill>
                <a:srgbClr val="1F497D"/>
              </a:solidFill>
            </a:endParaRPr>
          </a:p>
        </p:txBody>
      </p:sp>
      <p:sp>
        <p:nvSpPr>
          <p:cNvPr id="3"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solidFill>
                  <a:srgbClr val="1F497D"/>
                </a:solidFill>
              </a:rPr>
              <a:t>Prognostic biomarkers in melanoma</a:t>
            </a:r>
          </a:p>
        </p:txBody>
      </p:sp>
      <p:sp>
        <p:nvSpPr>
          <p:cNvPr id="4" name="Slide Number Placeholder 5"/>
          <p:cNvSpPr>
            <a:spLocks noGrp="1"/>
          </p:cNvSpPr>
          <p:nvPr>
            <p:ph type="sldNum" sz="quarter" idx="12"/>
          </p:nvPr>
        </p:nvSpPr>
        <p:spPr>
          <a:xfrm>
            <a:off x="6553200" y="6448425"/>
            <a:ext cx="2133600" cy="365125"/>
          </a:xfrm>
        </p:spPr>
        <p:txBody>
          <a:bodyPr/>
          <a:lstStyle>
            <a:lvl1pPr>
              <a:defRPr/>
            </a:lvl1pPr>
          </a:lstStyle>
          <a:p>
            <a:pPr>
              <a:defRPr/>
            </a:pPr>
            <a:fld id="{FA43F7D1-61E3-4D13-A7CE-2E879499792B}"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3875501150"/>
      </p:ext>
    </p:extLst>
  </p:cSld>
  <p:clrMapOvr>
    <a:masterClrMapping/>
  </p:clrMapOvr>
  <p:transition spd="slow">
    <p:cove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76450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6450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3"/>
          <p:cNvSpPr>
            <a:spLocks noGrp="1"/>
          </p:cNvSpPr>
          <p:nvPr>
            <p:ph type="dt" sz="half" idx="10"/>
          </p:nvPr>
        </p:nvSpPr>
        <p:spPr>
          <a:xfrm>
            <a:off x="457200" y="6448425"/>
            <a:ext cx="2133600" cy="365125"/>
          </a:xfrm>
        </p:spPr>
        <p:txBody>
          <a:bodyPr/>
          <a:lstStyle>
            <a:lvl1pPr>
              <a:defRPr/>
            </a:lvl1pPr>
          </a:lstStyle>
          <a:p>
            <a:pPr>
              <a:defRPr/>
            </a:pPr>
            <a:fld id="{33659F52-97F9-4E6D-8B62-B29A0FB3D605}" type="datetime2">
              <a:rPr lang="en-AU">
                <a:solidFill>
                  <a:srgbClr val="1F497D"/>
                </a:solidFill>
              </a:rPr>
              <a:pPr>
                <a:defRPr/>
              </a:pPr>
              <a:t>Sunday, 18 January 2015</a:t>
            </a:fld>
            <a:endParaRPr lang="en-AU">
              <a:solidFill>
                <a:srgbClr val="1F497D"/>
              </a:solidFill>
            </a:endParaRPr>
          </a:p>
        </p:txBody>
      </p:sp>
      <p:sp>
        <p:nvSpPr>
          <p:cNvPr id="8"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solidFill>
                  <a:srgbClr val="1F497D"/>
                </a:solidFill>
              </a:rPr>
              <a:t>Prognostic biomarkers in melanoma</a:t>
            </a:r>
          </a:p>
        </p:txBody>
      </p:sp>
      <p:sp>
        <p:nvSpPr>
          <p:cNvPr id="9" name="Slide Number Placeholder 5"/>
          <p:cNvSpPr>
            <a:spLocks noGrp="1"/>
          </p:cNvSpPr>
          <p:nvPr>
            <p:ph type="sldNum" sz="quarter" idx="12"/>
          </p:nvPr>
        </p:nvSpPr>
        <p:spPr>
          <a:xfrm>
            <a:off x="6553200" y="6448425"/>
            <a:ext cx="2133600" cy="365125"/>
          </a:xfrm>
        </p:spPr>
        <p:txBody>
          <a:bodyPr/>
          <a:lstStyle>
            <a:lvl1pPr>
              <a:defRPr/>
            </a:lvl1pPr>
          </a:lstStyle>
          <a:p>
            <a:pPr>
              <a:defRPr/>
            </a:pPr>
            <a:fld id="{B9596F9B-8D01-4D8B-82F7-AFC0E306B925}"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1445381494"/>
      </p:ext>
    </p:extLst>
  </p:cSld>
  <p:clrMapOvr>
    <a:masterClrMapping/>
  </p:clrMapOvr>
  <p:transition spd="slow">
    <p:cove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448425"/>
            <a:ext cx="2133600" cy="365125"/>
          </a:xfrm>
        </p:spPr>
        <p:txBody>
          <a:bodyPr/>
          <a:lstStyle>
            <a:lvl1pPr>
              <a:defRPr/>
            </a:lvl1pPr>
          </a:lstStyle>
          <a:p>
            <a:pPr>
              <a:defRPr/>
            </a:pPr>
            <a:fld id="{31AAD951-473C-4F1D-816D-A31403B677A3}" type="datetime2">
              <a:rPr lang="en-AU">
                <a:solidFill>
                  <a:srgbClr val="1F497D"/>
                </a:solidFill>
              </a:rPr>
              <a:pPr>
                <a:defRPr/>
              </a:pPr>
              <a:t>Sunday, 18 January 2015</a:t>
            </a:fld>
            <a:endParaRPr lang="en-AU">
              <a:solidFill>
                <a:srgbClr val="1F497D"/>
              </a:solidFill>
            </a:endParaRPr>
          </a:p>
        </p:txBody>
      </p:sp>
      <p:sp>
        <p:nvSpPr>
          <p:cNvPr id="6"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solidFill>
                  <a:srgbClr val="1F497D"/>
                </a:solidFill>
              </a:rPr>
              <a:t>Prognostic biomarkers in melanoma</a:t>
            </a:r>
          </a:p>
        </p:txBody>
      </p:sp>
      <p:sp>
        <p:nvSpPr>
          <p:cNvPr id="7" name="Slide Number Placeholder 5"/>
          <p:cNvSpPr>
            <a:spLocks noGrp="1"/>
          </p:cNvSpPr>
          <p:nvPr>
            <p:ph type="sldNum" sz="quarter" idx="12"/>
          </p:nvPr>
        </p:nvSpPr>
        <p:spPr>
          <a:xfrm>
            <a:off x="6553200" y="6448425"/>
            <a:ext cx="2133600" cy="365125"/>
          </a:xfrm>
        </p:spPr>
        <p:txBody>
          <a:bodyPr/>
          <a:lstStyle>
            <a:lvl1pPr>
              <a:defRPr/>
            </a:lvl1pPr>
          </a:lstStyle>
          <a:p>
            <a:pPr>
              <a:defRPr/>
            </a:pPr>
            <a:fld id="{786F19D2-BD77-4A24-9305-2A3C515EF5E3}"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3635790165"/>
      </p:ext>
    </p:extLst>
  </p:cSld>
  <p:clrMapOvr>
    <a:masterClrMapping/>
  </p:clrMapOvr>
  <p:transition spd="slow">
    <p:cove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448425"/>
            <a:ext cx="2133600" cy="365125"/>
          </a:xfrm>
        </p:spPr>
        <p:txBody>
          <a:bodyPr/>
          <a:lstStyle>
            <a:lvl1pPr>
              <a:defRPr/>
            </a:lvl1pPr>
          </a:lstStyle>
          <a:p>
            <a:pPr>
              <a:defRPr/>
            </a:pPr>
            <a:fld id="{30B48D76-4628-43E2-8714-90D7AA9C9B96}" type="datetime2">
              <a:rPr lang="en-AU">
                <a:solidFill>
                  <a:srgbClr val="1F497D"/>
                </a:solidFill>
              </a:rPr>
              <a:pPr>
                <a:defRPr/>
              </a:pPr>
              <a:t>Sunday, 18 January 2015</a:t>
            </a:fld>
            <a:endParaRPr lang="en-AU">
              <a:solidFill>
                <a:srgbClr val="1F497D"/>
              </a:solidFill>
            </a:endParaRPr>
          </a:p>
        </p:txBody>
      </p:sp>
      <p:sp>
        <p:nvSpPr>
          <p:cNvPr id="5"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solidFill>
                  <a:srgbClr val="1F497D"/>
                </a:solidFill>
              </a:rPr>
              <a:t>Prognostic biomarkers in melanoma</a:t>
            </a:r>
          </a:p>
        </p:txBody>
      </p:sp>
      <p:sp>
        <p:nvSpPr>
          <p:cNvPr id="6" name="Slide Number Placeholder 5"/>
          <p:cNvSpPr>
            <a:spLocks noGrp="1"/>
          </p:cNvSpPr>
          <p:nvPr>
            <p:ph type="sldNum" sz="quarter" idx="12"/>
          </p:nvPr>
        </p:nvSpPr>
        <p:spPr>
          <a:xfrm>
            <a:off x="6553200" y="6448425"/>
            <a:ext cx="2133600" cy="365125"/>
          </a:xfrm>
        </p:spPr>
        <p:txBody>
          <a:bodyPr/>
          <a:lstStyle>
            <a:lvl1pPr>
              <a:defRPr/>
            </a:lvl1pPr>
          </a:lstStyle>
          <a:p>
            <a:pPr>
              <a:defRPr/>
            </a:pPr>
            <a:fld id="{D3765B14-6BB7-4CBF-B3FC-046BBB33A3FB}"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1995124333"/>
      </p:ext>
    </p:extLst>
  </p:cSld>
  <p:clrMapOvr>
    <a:masterClrMapping/>
  </p:clrMapOvr>
  <p:transition spd="slow">
    <p:cove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448425"/>
            <a:ext cx="2133600" cy="365125"/>
          </a:xfrm>
        </p:spPr>
        <p:txBody>
          <a:bodyPr/>
          <a:lstStyle>
            <a:lvl1pPr>
              <a:defRPr/>
            </a:lvl1pPr>
          </a:lstStyle>
          <a:p>
            <a:pPr>
              <a:defRPr/>
            </a:pPr>
            <a:fld id="{7812B01D-5172-4767-80C5-06FCB9D18247}" type="datetime2">
              <a:rPr lang="en-AU"/>
              <a:pPr>
                <a:defRPr/>
              </a:pPr>
              <a:t>Sunday, 18 January 2015</a:t>
            </a:fld>
            <a:endParaRPr lang="en-AU"/>
          </a:p>
        </p:txBody>
      </p:sp>
      <p:sp>
        <p:nvSpPr>
          <p:cNvPr id="3"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t>Prognostic biomarkers in melanoma</a:t>
            </a:r>
          </a:p>
        </p:txBody>
      </p:sp>
      <p:sp>
        <p:nvSpPr>
          <p:cNvPr id="4" name="Slide Number Placeholder 5"/>
          <p:cNvSpPr>
            <a:spLocks noGrp="1"/>
          </p:cNvSpPr>
          <p:nvPr>
            <p:ph type="sldNum" sz="quarter" idx="12"/>
          </p:nvPr>
        </p:nvSpPr>
        <p:spPr>
          <a:xfrm>
            <a:off x="6553200" y="6448425"/>
            <a:ext cx="2133600" cy="365125"/>
          </a:xfrm>
        </p:spPr>
        <p:txBody>
          <a:bodyPr/>
          <a:lstStyle>
            <a:lvl1pPr>
              <a:defRPr/>
            </a:lvl1pPr>
          </a:lstStyle>
          <a:p>
            <a:pPr>
              <a:defRPr/>
            </a:pPr>
            <a:fld id="{FA43F7D1-61E3-4D13-A7CE-2E879499792B}" type="slidenum">
              <a:rPr lang="en-AU"/>
              <a:pPr>
                <a:defRPr/>
              </a:pPr>
              <a:t>‹#›</a:t>
            </a:fld>
            <a:r>
              <a:rPr lang="en-AU" dirty="0"/>
              <a:t> of </a:t>
            </a:r>
          </a:p>
        </p:txBody>
      </p:sp>
    </p:spTree>
    <p:extLst>
      <p:ext uri="{BB962C8B-B14F-4D97-AF65-F5344CB8AC3E}">
        <p14:creationId xmlns:p14="http://schemas.microsoft.com/office/powerpoint/2010/main" val="2065251656"/>
      </p:ext>
    </p:extLst>
  </p:cSld>
  <p:clrMapOvr>
    <a:masterClrMapping/>
  </p:clrMapOvr>
  <p:transition spd="slow">
    <p:cove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sz="3600"/>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pPr>
              <a:defRPr/>
            </a:pPr>
            <a:fld id="{5DE637DB-2DCA-498D-A7F4-CDE3C4AC42FB}" type="datetime2">
              <a:rPr lang="en-AU">
                <a:solidFill>
                  <a:srgbClr val="1F497D"/>
                </a:solidFill>
              </a:rPr>
              <a:pPr>
                <a:defRPr/>
              </a:pPr>
              <a:t>Sunday, 18 January 2015</a:t>
            </a:fld>
            <a:endParaRPr lang="en-AU">
              <a:solidFill>
                <a:srgbClr val="1F497D"/>
              </a:solidFill>
            </a:endParaRPr>
          </a:p>
        </p:txBody>
      </p:sp>
      <p:sp>
        <p:nvSpPr>
          <p:cNvPr id="5" name="Footer Placeholder 4"/>
          <p:cNvSpPr>
            <a:spLocks noGrp="1"/>
          </p:cNvSpPr>
          <p:nvPr>
            <p:ph type="ftr" sz="quarter" idx="11"/>
          </p:nvPr>
        </p:nvSpPr>
        <p:spPr/>
        <p:txBody>
          <a:bodyPr/>
          <a:lstStyle>
            <a:lvl1pPr>
              <a:defRPr/>
            </a:lvl1pPr>
          </a:lstStyle>
          <a:p>
            <a:pPr>
              <a:defRPr/>
            </a:pPr>
            <a:r>
              <a:rPr lang="en-AU">
                <a:solidFill>
                  <a:srgbClr val="1F497D"/>
                </a:solidFill>
              </a:rPr>
              <a:t>Prognostic biomarkers in melanoma</a:t>
            </a:r>
          </a:p>
        </p:txBody>
      </p:sp>
      <p:sp>
        <p:nvSpPr>
          <p:cNvPr id="6" name="Slide Number Placeholder 5"/>
          <p:cNvSpPr>
            <a:spLocks noGrp="1"/>
          </p:cNvSpPr>
          <p:nvPr>
            <p:ph type="sldNum" sz="quarter" idx="12"/>
          </p:nvPr>
        </p:nvSpPr>
        <p:spPr/>
        <p:txBody>
          <a:bodyPr/>
          <a:lstStyle>
            <a:lvl1pPr>
              <a:defRPr/>
            </a:lvl1pPr>
          </a:lstStyle>
          <a:p>
            <a:pPr>
              <a:defRPr/>
            </a:pPr>
            <a:fld id="{02BE7085-1AA0-4081-AEA5-FECD79E62D9B}" type="slidenum">
              <a:rPr lang="en-AU">
                <a:solidFill>
                  <a:srgbClr val="1F497D"/>
                </a:solidFill>
              </a:rPr>
              <a:pPr>
                <a:defRPr/>
              </a:pPr>
              <a:t>‹#›</a:t>
            </a:fld>
            <a:endParaRPr lang="en-AU">
              <a:solidFill>
                <a:srgbClr val="1F497D"/>
              </a:solidFill>
            </a:endParaRPr>
          </a:p>
        </p:txBody>
      </p:sp>
    </p:spTree>
    <p:extLst>
      <p:ext uri="{BB962C8B-B14F-4D97-AF65-F5344CB8AC3E}">
        <p14:creationId xmlns:p14="http://schemas.microsoft.com/office/powerpoint/2010/main" val="3292317125"/>
      </p:ext>
    </p:extLst>
  </p:cSld>
  <p:clrMapOvr>
    <a:masterClrMapping/>
  </p:clrMapOvr>
  <p:transition spd="slow">
    <p:cove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Table Placeholder 2"/>
          <p:cNvSpPr>
            <a:spLocks noGrp="1"/>
          </p:cNvSpPr>
          <p:nvPr>
            <p:ph type="tbl" idx="1"/>
          </p:nvPr>
        </p:nvSpPr>
        <p:spPr>
          <a:xfrm>
            <a:off x="457200" y="1600200"/>
            <a:ext cx="8229600" cy="4525963"/>
          </a:xfrm>
        </p:spPr>
        <p:txBody>
          <a:bodyPr/>
          <a:lstStyle/>
          <a:p>
            <a:pPr lvl="0"/>
            <a:endParaRPr lang="en-AU" noProof="0"/>
          </a:p>
        </p:txBody>
      </p:sp>
      <p:sp>
        <p:nvSpPr>
          <p:cNvPr id="4" name="Date Placeholder 3"/>
          <p:cNvSpPr>
            <a:spLocks noGrp="1"/>
          </p:cNvSpPr>
          <p:nvPr>
            <p:ph type="dt" sz="half" idx="10"/>
          </p:nvPr>
        </p:nvSpPr>
        <p:spPr>
          <a:xfrm>
            <a:off x="457200" y="6448425"/>
            <a:ext cx="2133600" cy="365125"/>
          </a:xfrm>
        </p:spPr>
        <p:txBody>
          <a:bodyPr/>
          <a:lstStyle>
            <a:lvl1pPr>
              <a:defRPr/>
            </a:lvl1pPr>
          </a:lstStyle>
          <a:p>
            <a:pPr>
              <a:defRPr/>
            </a:pPr>
            <a:fld id="{8F7EE5CF-7CE2-4A89-A8E3-117F8AD8B4B4}" type="datetime2">
              <a:rPr lang="en-AU">
                <a:solidFill>
                  <a:srgbClr val="1F497D"/>
                </a:solidFill>
              </a:rPr>
              <a:pPr>
                <a:defRPr/>
              </a:pPr>
              <a:t>Sunday, 18 January 2015</a:t>
            </a:fld>
            <a:endParaRPr lang="en-AU">
              <a:solidFill>
                <a:srgbClr val="1F497D"/>
              </a:solidFill>
            </a:endParaRPr>
          </a:p>
        </p:txBody>
      </p:sp>
      <p:sp>
        <p:nvSpPr>
          <p:cNvPr id="5" name="Footer Placeholder 4"/>
          <p:cNvSpPr>
            <a:spLocks noGrp="1"/>
          </p:cNvSpPr>
          <p:nvPr>
            <p:ph type="ftr" sz="quarter" idx="11"/>
          </p:nvPr>
        </p:nvSpPr>
        <p:spPr>
          <a:xfrm>
            <a:off x="3124200" y="6448425"/>
            <a:ext cx="2895600" cy="365125"/>
          </a:xfrm>
        </p:spPr>
        <p:txBody>
          <a:bodyPr/>
          <a:lstStyle>
            <a:lvl1pPr>
              <a:defRPr/>
            </a:lvl1pPr>
          </a:lstStyle>
          <a:p>
            <a:pPr>
              <a:defRPr/>
            </a:pPr>
            <a:r>
              <a:rPr lang="en-AU" dirty="0">
                <a:solidFill>
                  <a:srgbClr val="1F497D"/>
                </a:solidFill>
              </a:rPr>
              <a:t>Prognostic biomarkers in melanoma</a:t>
            </a:r>
          </a:p>
        </p:txBody>
      </p:sp>
      <p:sp>
        <p:nvSpPr>
          <p:cNvPr id="6" name="Slide Number Placeholder 5"/>
          <p:cNvSpPr>
            <a:spLocks noGrp="1"/>
          </p:cNvSpPr>
          <p:nvPr>
            <p:ph type="sldNum" sz="quarter" idx="12"/>
          </p:nvPr>
        </p:nvSpPr>
        <p:spPr>
          <a:xfrm>
            <a:off x="6553200" y="6448425"/>
            <a:ext cx="2133600" cy="365125"/>
          </a:xfrm>
        </p:spPr>
        <p:txBody>
          <a:bodyPr/>
          <a:lstStyle>
            <a:lvl1pPr>
              <a:defRPr/>
            </a:lvl1pPr>
          </a:lstStyle>
          <a:p>
            <a:pPr>
              <a:defRPr/>
            </a:pPr>
            <a:fld id="{34FD7370-3393-4D54-8D5E-FDB0564E6982}" type="slidenum">
              <a:rPr lang="en-AU">
                <a:solidFill>
                  <a:srgbClr val="1F497D"/>
                </a:solidFill>
              </a:rPr>
              <a:pPr>
                <a:defRPr/>
              </a:pPr>
              <a:t>‹#›</a:t>
            </a:fld>
            <a:r>
              <a:rPr lang="en-AU" dirty="0">
                <a:solidFill>
                  <a:srgbClr val="1F497D"/>
                </a:solidFill>
              </a:rPr>
              <a:t> of </a:t>
            </a:r>
          </a:p>
        </p:txBody>
      </p:sp>
    </p:spTree>
    <p:extLst>
      <p:ext uri="{BB962C8B-B14F-4D97-AF65-F5344CB8AC3E}">
        <p14:creationId xmlns:p14="http://schemas.microsoft.com/office/powerpoint/2010/main" val="2953636580"/>
      </p:ext>
    </p:extLst>
  </p:cSld>
  <p:clrMapOvr>
    <a:masterClrMapping/>
  </p:clrMapOvr>
  <p:transition spd="slow">
    <p:cove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76450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76450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3"/>
          <p:cNvSpPr>
            <a:spLocks noGrp="1"/>
          </p:cNvSpPr>
          <p:nvPr>
            <p:ph type="dt" sz="half" idx="10"/>
          </p:nvPr>
        </p:nvSpPr>
        <p:spPr>
          <a:xfrm>
            <a:off x="457200" y="6448425"/>
            <a:ext cx="2133600" cy="365125"/>
          </a:xfrm>
        </p:spPr>
        <p:txBody>
          <a:bodyPr/>
          <a:lstStyle>
            <a:lvl1pPr>
              <a:defRPr/>
            </a:lvl1pPr>
          </a:lstStyle>
          <a:p>
            <a:pPr>
              <a:defRPr/>
            </a:pPr>
            <a:fld id="{33659F52-97F9-4E6D-8B62-B29A0FB3D605}" type="datetime2">
              <a:rPr lang="en-AU"/>
              <a:pPr>
                <a:defRPr/>
              </a:pPr>
              <a:t>Sunday, 18 January 2015</a:t>
            </a:fld>
            <a:endParaRPr lang="en-AU"/>
          </a:p>
        </p:txBody>
      </p:sp>
      <p:sp>
        <p:nvSpPr>
          <p:cNvPr id="8"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t>Prognostic biomarkers in melanoma</a:t>
            </a:r>
          </a:p>
        </p:txBody>
      </p:sp>
      <p:sp>
        <p:nvSpPr>
          <p:cNvPr id="9" name="Slide Number Placeholder 5"/>
          <p:cNvSpPr>
            <a:spLocks noGrp="1"/>
          </p:cNvSpPr>
          <p:nvPr>
            <p:ph type="sldNum" sz="quarter" idx="12"/>
          </p:nvPr>
        </p:nvSpPr>
        <p:spPr>
          <a:xfrm>
            <a:off x="6553200" y="6448425"/>
            <a:ext cx="2133600" cy="365125"/>
          </a:xfrm>
        </p:spPr>
        <p:txBody>
          <a:bodyPr/>
          <a:lstStyle>
            <a:lvl1pPr>
              <a:defRPr/>
            </a:lvl1pPr>
          </a:lstStyle>
          <a:p>
            <a:pPr>
              <a:defRPr/>
            </a:pPr>
            <a:fld id="{B9596F9B-8D01-4D8B-82F7-AFC0E306B925}" type="slidenum">
              <a:rPr lang="en-AU"/>
              <a:pPr>
                <a:defRPr/>
              </a:pPr>
              <a:t>‹#›</a:t>
            </a:fld>
            <a:r>
              <a:rPr lang="en-AU" dirty="0"/>
              <a:t> of </a:t>
            </a:r>
          </a:p>
        </p:txBody>
      </p:sp>
    </p:spTree>
    <p:extLst>
      <p:ext uri="{BB962C8B-B14F-4D97-AF65-F5344CB8AC3E}">
        <p14:creationId xmlns:p14="http://schemas.microsoft.com/office/powerpoint/2010/main" val="2195261942"/>
      </p:ext>
    </p:extLst>
  </p:cSld>
  <p:clrMapOvr>
    <a:masterClrMapping/>
  </p:clrMapOvr>
  <p:transition spd="slow">
    <p:cove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448425"/>
            <a:ext cx="2133600" cy="365125"/>
          </a:xfrm>
        </p:spPr>
        <p:txBody>
          <a:bodyPr/>
          <a:lstStyle>
            <a:lvl1pPr>
              <a:defRPr/>
            </a:lvl1pPr>
          </a:lstStyle>
          <a:p>
            <a:pPr>
              <a:defRPr/>
            </a:pPr>
            <a:fld id="{31AAD951-473C-4F1D-816D-A31403B677A3}" type="datetime2">
              <a:rPr lang="en-AU"/>
              <a:pPr>
                <a:defRPr/>
              </a:pPr>
              <a:t>Sunday, 18 January 2015</a:t>
            </a:fld>
            <a:endParaRPr lang="en-AU"/>
          </a:p>
        </p:txBody>
      </p:sp>
      <p:sp>
        <p:nvSpPr>
          <p:cNvPr id="6"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t>Prognostic biomarkers in melanoma</a:t>
            </a:r>
          </a:p>
        </p:txBody>
      </p:sp>
      <p:sp>
        <p:nvSpPr>
          <p:cNvPr id="7" name="Slide Number Placeholder 5"/>
          <p:cNvSpPr>
            <a:spLocks noGrp="1"/>
          </p:cNvSpPr>
          <p:nvPr>
            <p:ph type="sldNum" sz="quarter" idx="12"/>
          </p:nvPr>
        </p:nvSpPr>
        <p:spPr>
          <a:xfrm>
            <a:off x="6553200" y="6448425"/>
            <a:ext cx="2133600" cy="365125"/>
          </a:xfrm>
        </p:spPr>
        <p:txBody>
          <a:bodyPr/>
          <a:lstStyle>
            <a:lvl1pPr>
              <a:defRPr/>
            </a:lvl1pPr>
          </a:lstStyle>
          <a:p>
            <a:pPr>
              <a:defRPr/>
            </a:pPr>
            <a:fld id="{786F19D2-BD77-4A24-9305-2A3C515EF5E3}" type="slidenum">
              <a:rPr lang="en-AU"/>
              <a:pPr>
                <a:defRPr/>
              </a:pPr>
              <a:t>‹#›</a:t>
            </a:fld>
            <a:r>
              <a:rPr lang="en-AU" dirty="0"/>
              <a:t> of </a:t>
            </a:r>
          </a:p>
        </p:txBody>
      </p:sp>
    </p:spTree>
    <p:extLst>
      <p:ext uri="{BB962C8B-B14F-4D97-AF65-F5344CB8AC3E}">
        <p14:creationId xmlns:p14="http://schemas.microsoft.com/office/powerpoint/2010/main" val="2524519899"/>
      </p:ext>
    </p:extLst>
  </p:cSld>
  <p:clrMapOvr>
    <a:masterClrMapping/>
  </p:clrMapOvr>
  <p:transition spd="slow">
    <p:cove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lvl1pPr>
              <a:defRPr sz="3600"/>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a:xfrm>
            <a:off x="457200" y="6448425"/>
            <a:ext cx="2133600" cy="365125"/>
          </a:xfrm>
        </p:spPr>
        <p:txBody>
          <a:bodyPr/>
          <a:lstStyle>
            <a:lvl1pPr>
              <a:defRPr/>
            </a:lvl1pPr>
          </a:lstStyle>
          <a:p>
            <a:pPr>
              <a:defRPr/>
            </a:pPr>
            <a:fld id="{30B48D76-4628-43E2-8714-90D7AA9C9B96}" type="datetime2">
              <a:rPr lang="en-AU"/>
              <a:pPr>
                <a:defRPr/>
              </a:pPr>
              <a:t>Sunday, 18 January 2015</a:t>
            </a:fld>
            <a:endParaRPr lang="en-AU"/>
          </a:p>
        </p:txBody>
      </p:sp>
      <p:sp>
        <p:nvSpPr>
          <p:cNvPr id="5" name="Footer Placeholder 4"/>
          <p:cNvSpPr>
            <a:spLocks noGrp="1"/>
          </p:cNvSpPr>
          <p:nvPr>
            <p:ph type="ftr" sz="quarter" idx="11"/>
          </p:nvPr>
        </p:nvSpPr>
        <p:spPr>
          <a:xfrm>
            <a:off x="3124200" y="6448425"/>
            <a:ext cx="2895600" cy="365125"/>
          </a:xfrm>
        </p:spPr>
        <p:txBody>
          <a:bodyPr/>
          <a:lstStyle>
            <a:lvl1pPr>
              <a:defRPr/>
            </a:lvl1pPr>
          </a:lstStyle>
          <a:p>
            <a:pPr>
              <a:defRPr/>
            </a:pPr>
            <a:r>
              <a:rPr lang="en-AU"/>
              <a:t>Prognostic biomarkers in melanoma</a:t>
            </a:r>
          </a:p>
        </p:txBody>
      </p:sp>
      <p:sp>
        <p:nvSpPr>
          <p:cNvPr id="6" name="Slide Number Placeholder 5"/>
          <p:cNvSpPr>
            <a:spLocks noGrp="1"/>
          </p:cNvSpPr>
          <p:nvPr>
            <p:ph type="sldNum" sz="quarter" idx="12"/>
          </p:nvPr>
        </p:nvSpPr>
        <p:spPr>
          <a:xfrm>
            <a:off x="6553200" y="6448425"/>
            <a:ext cx="2133600" cy="365125"/>
          </a:xfrm>
        </p:spPr>
        <p:txBody>
          <a:bodyPr/>
          <a:lstStyle>
            <a:lvl1pPr>
              <a:defRPr/>
            </a:lvl1pPr>
          </a:lstStyle>
          <a:p>
            <a:pPr>
              <a:defRPr/>
            </a:pPr>
            <a:fld id="{D3765B14-6BB7-4CBF-B3FC-046BBB33A3FB}" type="slidenum">
              <a:rPr lang="en-AU"/>
              <a:pPr>
                <a:defRPr/>
              </a:pPr>
              <a:t>‹#›</a:t>
            </a:fld>
            <a:r>
              <a:rPr lang="en-AU" dirty="0"/>
              <a:t> of </a:t>
            </a:r>
          </a:p>
        </p:txBody>
      </p:sp>
    </p:spTree>
    <p:extLst>
      <p:ext uri="{BB962C8B-B14F-4D97-AF65-F5344CB8AC3E}">
        <p14:creationId xmlns:p14="http://schemas.microsoft.com/office/powerpoint/2010/main" val="67410349"/>
      </p:ext>
    </p:extLst>
  </p:cSld>
  <p:clrMapOvr>
    <a:masterClrMapping/>
  </p:clrMapOvr>
  <p:transition spd="slow">
    <p:cove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sz="3600"/>
            </a:lvl1pPr>
          </a:lstStyle>
          <a:p>
            <a:r>
              <a:rPr lang="en-US" dirty="0" smtClean="0"/>
              <a:t>Click to edit Master title style</a:t>
            </a:r>
            <a:endParaRPr lang="en-AU"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lvl1pPr>
              <a:defRPr/>
            </a:lvl1pPr>
          </a:lstStyle>
          <a:p>
            <a:pPr>
              <a:defRPr/>
            </a:pPr>
            <a:fld id="{5DE637DB-2DCA-498D-A7F4-CDE3C4AC42FB}" type="datetime2">
              <a:rPr lang="en-AU"/>
              <a:pPr>
                <a:defRPr/>
              </a:pPr>
              <a:t>Sunday, 18 January 2015</a:t>
            </a:fld>
            <a:endParaRPr lang="en-AU"/>
          </a:p>
        </p:txBody>
      </p:sp>
      <p:sp>
        <p:nvSpPr>
          <p:cNvPr id="5" name="Footer Placeholder 4"/>
          <p:cNvSpPr>
            <a:spLocks noGrp="1"/>
          </p:cNvSpPr>
          <p:nvPr>
            <p:ph type="ftr" sz="quarter" idx="11"/>
          </p:nvPr>
        </p:nvSpPr>
        <p:spPr/>
        <p:txBody>
          <a:bodyPr/>
          <a:lstStyle>
            <a:lvl1pPr>
              <a:defRPr/>
            </a:lvl1pPr>
          </a:lstStyle>
          <a:p>
            <a:pPr>
              <a:defRPr/>
            </a:pPr>
            <a:r>
              <a:rPr lang="en-AU"/>
              <a:t>Prognostic biomarkers in melanoma</a:t>
            </a:r>
          </a:p>
        </p:txBody>
      </p:sp>
      <p:sp>
        <p:nvSpPr>
          <p:cNvPr id="6" name="Slide Number Placeholder 5"/>
          <p:cNvSpPr>
            <a:spLocks noGrp="1"/>
          </p:cNvSpPr>
          <p:nvPr>
            <p:ph type="sldNum" sz="quarter" idx="12"/>
          </p:nvPr>
        </p:nvSpPr>
        <p:spPr/>
        <p:txBody>
          <a:bodyPr/>
          <a:lstStyle>
            <a:lvl1pPr>
              <a:defRPr/>
            </a:lvl1pPr>
          </a:lstStyle>
          <a:p>
            <a:pPr>
              <a:defRPr/>
            </a:pPr>
            <a:fld id="{02BE7085-1AA0-4081-AEA5-FECD79E62D9B}" type="slidenum">
              <a:rPr lang="en-AU"/>
              <a:pPr>
                <a:defRPr/>
              </a:pPr>
              <a:t>‹#›</a:t>
            </a:fld>
            <a:endParaRPr lang="en-AU"/>
          </a:p>
        </p:txBody>
      </p:sp>
    </p:spTree>
    <p:extLst>
      <p:ext uri="{BB962C8B-B14F-4D97-AF65-F5344CB8AC3E}">
        <p14:creationId xmlns:p14="http://schemas.microsoft.com/office/powerpoint/2010/main" val="3669698767"/>
      </p:ext>
    </p:extLst>
  </p:cSld>
  <p:clrMapOvr>
    <a:masterClrMapping/>
  </p:clrMapOvr>
  <p:transition spd="slow">
    <p:cove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1.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4.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31" name="Picture 9"/>
          <p:cNvPicPr>
            <a:picLocks noChangeAspect="1" noChangeArrowheads="1"/>
          </p:cNvPicPr>
          <p:nvPr userDrawn="1"/>
        </p:nvPicPr>
        <p:blipFill>
          <a:blip r:embed="rId12">
            <a:extLst>
              <a:ext uri="{28A0092B-C50C-407E-A947-70E740481C1C}">
                <a14:useLocalDpi xmlns:a14="http://schemas.microsoft.com/office/drawing/2010/main" val="0"/>
              </a:ext>
            </a:extLst>
          </a:blip>
          <a:srcRect l="19879"/>
          <a:stretch>
            <a:fillRect/>
          </a:stretch>
        </p:blipFill>
        <p:spPr bwMode="auto">
          <a:xfrm>
            <a:off x="0" y="0"/>
            <a:ext cx="2724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2"/>
                </a:solidFill>
                <a:latin typeface="+mn-lt"/>
                <a:cs typeface="+mn-cs"/>
              </a:defRPr>
            </a:lvl1pPr>
          </a:lstStyle>
          <a:p>
            <a:pPr>
              <a:defRPr/>
            </a:pPr>
            <a:fld id="{1E07527D-7CEF-4946-AEFF-1DF170F05756}" type="datetime2">
              <a:rPr lang="en-AU" smtClean="0"/>
              <a:pPr>
                <a:defRPr/>
              </a:pPr>
              <a:t>Sunday, 18 January 2015</a:t>
            </a:fld>
            <a:endParaRPr lang="en-AU" dirty="0"/>
          </a:p>
        </p:txBody>
      </p:sp>
      <p:sp>
        <p:nvSpPr>
          <p:cNvPr id="5" name="Footer Placeholder 4"/>
          <p:cNvSpPr>
            <a:spLocks noGrp="1"/>
          </p:cNvSpPr>
          <p:nvPr>
            <p:ph type="ftr" sz="quarter" idx="3"/>
          </p:nvPr>
        </p:nvSpPr>
        <p:spPr>
          <a:xfrm>
            <a:off x="2483768" y="6356350"/>
            <a:ext cx="432048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2"/>
                </a:solidFill>
                <a:latin typeface="+mn-lt"/>
                <a:cs typeface="+mn-cs"/>
              </a:defRPr>
            </a:lvl1pPr>
          </a:lstStyle>
          <a:p>
            <a:pPr>
              <a:defRPr/>
            </a:pPr>
            <a:r>
              <a:rPr lang="en-AU" dirty="0" smtClean="0"/>
              <a:t>Molecular determinants of prognosis and progression in melanoma</a:t>
            </a:r>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2"/>
                </a:solidFill>
                <a:latin typeface="+mn-lt"/>
                <a:cs typeface="+mn-cs"/>
              </a:defRPr>
            </a:lvl1pPr>
          </a:lstStyle>
          <a:p>
            <a:pPr>
              <a:defRPr/>
            </a:pPr>
            <a:fld id="{160BF7E3-285A-4287-8923-6E2A66C191F1}" type="slidenum">
              <a:rPr lang="en-AU" smtClean="0"/>
              <a:pPr>
                <a:defRPr/>
              </a:pPr>
              <a:t>‹#›</a:t>
            </a:fld>
            <a:endParaRPr lang="en-AU" dirty="0"/>
          </a:p>
        </p:txBody>
      </p:sp>
    </p:spTree>
    <p:extLst>
      <p:ext uri="{BB962C8B-B14F-4D97-AF65-F5344CB8AC3E}">
        <p14:creationId xmlns:p14="http://schemas.microsoft.com/office/powerpoint/2010/main" val="2775725326"/>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74" r:id="rId3"/>
    <p:sldLayoutId id="2147483678" r:id="rId4"/>
    <p:sldLayoutId id="2147483677" r:id="rId5"/>
    <p:sldLayoutId id="2147483675" r:id="rId6"/>
    <p:sldLayoutId id="2147483679" r:id="rId7"/>
    <p:sldLayoutId id="2147483680" r:id="rId8"/>
    <p:sldLayoutId id="2147483681" r:id="rId9"/>
    <p:sldLayoutId id="2147483682" r:id="rId10"/>
  </p:sldLayoutIdLst>
  <p:transition spd="slow">
    <p:cover/>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Times New Roman" pitchFamily="18" charset="0"/>
        </a:defRPr>
      </a:lvl2pPr>
      <a:lvl3pPr algn="ctr" rtl="0" eaLnBrk="0" fontAlgn="base" hangingPunct="0">
        <a:spcBef>
          <a:spcPct val="0"/>
        </a:spcBef>
        <a:spcAft>
          <a:spcPct val="0"/>
        </a:spcAft>
        <a:defRPr sz="4400">
          <a:solidFill>
            <a:schemeClr val="tx1"/>
          </a:solidFill>
          <a:latin typeface="Times New Roman" pitchFamily="18" charset="0"/>
        </a:defRPr>
      </a:lvl3pPr>
      <a:lvl4pPr algn="ctr" rtl="0" eaLnBrk="0" fontAlgn="base" hangingPunct="0">
        <a:spcBef>
          <a:spcPct val="0"/>
        </a:spcBef>
        <a:spcAft>
          <a:spcPct val="0"/>
        </a:spcAft>
        <a:defRPr sz="4400">
          <a:solidFill>
            <a:schemeClr val="tx1"/>
          </a:solidFill>
          <a:latin typeface="Times New Roman" pitchFamily="18" charset="0"/>
        </a:defRPr>
      </a:lvl4pPr>
      <a:lvl5pPr algn="ctr" rtl="0" eaLnBrk="0" fontAlgn="base" hangingPunct="0">
        <a:spcBef>
          <a:spcPct val="0"/>
        </a:spcBef>
        <a:spcAft>
          <a:spcPct val="0"/>
        </a:spcAft>
        <a:defRPr sz="4400">
          <a:solidFill>
            <a:schemeClr val="tx1"/>
          </a:solidFill>
          <a:latin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accent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accent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accent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6AFA43-6C00-4215-A2DF-499A8A1DAA24}" type="datetimeFigureOut">
              <a:rPr lang="en-AU" smtClean="0"/>
              <a:t>18/01/2015</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17F07-3151-4E4F-9DC0-A8504FDC75CB}" type="slidenum">
              <a:rPr lang="en-AU" smtClean="0"/>
              <a:t>‹#›</a:t>
            </a:fld>
            <a:endParaRPr lang="en-AU"/>
          </a:p>
        </p:txBody>
      </p:sp>
    </p:spTree>
    <p:extLst>
      <p:ext uri="{BB962C8B-B14F-4D97-AF65-F5344CB8AC3E}">
        <p14:creationId xmlns:p14="http://schemas.microsoft.com/office/powerpoint/2010/main" val="144963126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invGray">
          <a:xfrm flipH="1">
            <a:off x="928662" y="260351"/>
            <a:ext cx="8001056" cy="954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1857356" y="428604"/>
            <a:ext cx="7056457" cy="633417"/>
          </a:xfrm>
          <a:prstGeom prst="rect">
            <a:avLst/>
          </a:prstGeom>
        </p:spPr>
        <p:txBody>
          <a:bodyPr vert="horz" lIns="91440" tIns="45720" rIns="91440" bIns="45720" rtlCol="0" anchor="b" anchorCtr="0">
            <a:normAutofit/>
          </a:bodyPr>
          <a:lstStyle/>
          <a:p>
            <a:r>
              <a:rPr lang="en-US" dirty="0" smtClean="0"/>
              <a:t>SLIDE TITLE, FONT IN ARIAL 24PT  [1 line only]</a:t>
            </a:r>
            <a:endParaRPr lang="en-AU" dirty="0"/>
          </a:p>
        </p:txBody>
      </p:sp>
      <p:sp>
        <p:nvSpPr>
          <p:cNvPr id="3" name="Text Placeholder 2"/>
          <p:cNvSpPr>
            <a:spLocks noGrp="1"/>
          </p:cNvSpPr>
          <p:nvPr>
            <p:ph type="body" idx="1"/>
          </p:nvPr>
        </p:nvSpPr>
        <p:spPr>
          <a:xfrm>
            <a:off x="250824" y="1357297"/>
            <a:ext cx="8662989" cy="509589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userDrawn="1">
            <p:ph type="sldNum" sz="quarter" idx="4"/>
          </p:nvPr>
        </p:nvSpPr>
        <p:spPr>
          <a:xfrm>
            <a:off x="8664605" y="6586742"/>
            <a:ext cx="249208" cy="214314"/>
          </a:xfrm>
          <a:prstGeom prst="rect">
            <a:avLst/>
          </a:prstGeom>
        </p:spPr>
        <p:txBody>
          <a:bodyPr vert="horz" lIns="0" tIns="0" rIns="0" bIns="0" rtlCol="0" anchor="ctr"/>
          <a:lstStyle>
            <a:lvl1pPr algn="r">
              <a:defRPr lang="en-AU" sz="900" kern="1200" smtClean="0">
                <a:solidFill>
                  <a:schemeClr val="accent1"/>
                </a:solidFill>
                <a:latin typeface="+mn-lt"/>
                <a:ea typeface="+mn-ea"/>
                <a:cs typeface="+mn-cs"/>
              </a:defRPr>
            </a:lvl1pPr>
          </a:lstStyle>
          <a:p>
            <a:fld id="{5EB0718A-1B3D-42D2-9A2B-FB6CFA4B4E8D}" type="slidenum">
              <a:rPr lang="en-AU" smtClean="0"/>
              <a:pPr/>
              <a:t>‹#›</a:t>
            </a:fld>
            <a:endParaRPr lang="en-AU" dirty="0"/>
          </a:p>
        </p:txBody>
      </p:sp>
      <p:cxnSp>
        <p:nvCxnSpPr>
          <p:cNvPr id="24" name="Straight Connector 23"/>
          <p:cNvCxnSpPr/>
          <p:nvPr userDrawn="1"/>
        </p:nvCxnSpPr>
        <p:spPr>
          <a:xfrm>
            <a:off x="250825" y="6575651"/>
            <a:ext cx="86788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250825" y="260350"/>
            <a:ext cx="1612106" cy="789289"/>
            <a:chOff x="261938" y="5715016"/>
            <a:chExt cx="1612106" cy="789289"/>
          </a:xfrm>
        </p:grpSpPr>
        <p:sp>
          <p:nvSpPr>
            <p:cNvPr id="12" name="Rectangle 11"/>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USY_MB1_rgb_Reversed_Standard_Logo.png"/>
            <p:cNvPicPr>
              <a:picLocks noChangeAspect="1"/>
            </p:cNvPicPr>
            <p:nvPr userDrawn="1"/>
          </p:nvPicPr>
          <p:blipFill>
            <a:blip r:embed="rId22" cstate="print"/>
            <a:stretch>
              <a:fillRect/>
            </a:stretch>
          </p:blipFill>
          <p:spPr>
            <a:xfrm>
              <a:off x="433773" y="5890063"/>
              <a:ext cx="1268436" cy="439194"/>
            </a:xfrm>
            <a:prstGeom prst="rect">
              <a:avLst/>
            </a:prstGeom>
          </p:spPr>
        </p:pic>
      </p:grpSp>
    </p:spTree>
    <p:extLst>
      <p:ext uri="{BB962C8B-B14F-4D97-AF65-F5344CB8AC3E}">
        <p14:creationId xmlns:p14="http://schemas.microsoft.com/office/powerpoint/2010/main" val="314564356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22" r:id="rId16"/>
    <p:sldLayoutId id="2147483724" r:id="rId17"/>
    <p:sldLayoutId id="2147483726" r:id="rId18"/>
    <p:sldLayoutId id="2147483727" r:id="rId19"/>
    <p:sldLayoutId id="2147483728" r:id="rId20"/>
  </p:sldLayoutIdLst>
  <p:timing>
    <p:tnLst>
      <p:par>
        <p:cTn id="1" dur="indefinite" restart="never" nodeType="tmRoot"/>
      </p:par>
    </p:tnLst>
  </p:timing>
  <p:hf hdr="0" ftr="0" dt="0"/>
  <p:txStyles>
    <p:titleStyle>
      <a:lvl1pPr algn="r" defTabSz="914400" rtl="0" eaLnBrk="1" latinLnBrk="0" hangingPunct="1">
        <a:lnSpc>
          <a:spcPts val="2500"/>
        </a:lnSpc>
        <a:spcBef>
          <a:spcPct val="0"/>
        </a:spcBef>
        <a:buNone/>
        <a:defRPr sz="2400" kern="1200" baseline="0">
          <a:solidFill>
            <a:schemeClr val="bg1"/>
          </a:solidFill>
          <a:latin typeface="+mj-lt"/>
          <a:ea typeface="+mj-ea"/>
          <a:cs typeface="+mj-cs"/>
        </a:defRPr>
      </a:lvl1pPr>
    </p:titleStyle>
    <p:body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31" name="Picture 9"/>
          <p:cNvPicPr>
            <a:picLocks noChangeAspect="1" noChangeArrowheads="1"/>
          </p:cNvPicPr>
          <p:nvPr userDrawn="1"/>
        </p:nvPicPr>
        <p:blipFill>
          <a:blip r:embed="rId12">
            <a:extLst>
              <a:ext uri="{28A0092B-C50C-407E-A947-70E740481C1C}">
                <a14:useLocalDpi xmlns:a14="http://schemas.microsoft.com/office/drawing/2010/main" val="0"/>
              </a:ext>
            </a:extLst>
          </a:blip>
          <a:srcRect l="19879"/>
          <a:stretch>
            <a:fillRect/>
          </a:stretch>
        </p:blipFill>
        <p:spPr bwMode="auto">
          <a:xfrm>
            <a:off x="0" y="0"/>
            <a:ext cx="2724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AU" dirty="0"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2"/>
                </a:solidFill>
                <a:latin typeface="+mn-lt"/>
                <a:cs typeface="+mn-cs"/>
              </a:defRPr>
            </a:lvl1pPr>
          </a:lstStyle>
          <a:p>
            <a:pPr>
              <a:defRPr/>
            </a:pPr>
            <a:fld id="{1E07527D-7CEF-4946-AEFF-1DF170F05756}" type="datetime2">
              <a:rPr lang="en-AU" smtClean="0">
                <a:solidFill>
                  <a:srgbClr val="1F497D"/>
                </a:solidFill>
              </a:rPr>
              <a:pPr>
                <a:defRPr/>
              </a:pPr>
              <a:t>Sunday, 18 January 2015</a:t>
            </a:fld>
            <a:endParaRPr lang="en-AU" dirty="0">
              <a:solidFill>
                <a:srgbClr val="1F497D"/>
              </a:solidFill>
            </a:endParaRPr>
          </a:p>
        </p:txBody>
      </p:sp>
      <p:sp>
        <p:nvSpPr>
          <p:cNvPr id="5" name="Footer Placeholder 4"/>
          <p:cNvSpPr>
            <a:spLocks noGrp="1"/>
          </p:cNvSpPr>
          <p:nvPr>
            <p:ph type="ftr" sz="quarter" idx="3"/>
          </p:nvPr>
        </p:nvSpPr>
        <p:spPr>
          <a:xfrm>
            <a:off x="2483768" y="6356350"/>
            <a:ext cx="432048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2"/>
                </a:solidFill>
                <a:latin typeface="+mn-lt"/>
                <a:cs typeface="+mn-cs"/>
              </a:defRPr>
            </a:lvl1pPr>
          </a:lstStyle>
          <a:p>
            <a:pPr>
              <a:defRPr/>
            </a:pPr>
            <a:r>
              <a:rPr lang="en-AU" dirty="0" smtClean="0">
                <a:solidFill>
                  <a:srgbClr val="1F497D"/>
                </a:solidFill>
              </a:rPr>
              <a:t>Molecular determinants of prognosis and progression in melanoma</a:t>
            </a:r>
            <a:endParaRPr lang="en-AU" dirty="0">
              <a:solidFill>
                <a:srgbClr val="1F497D"/>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2"/>
                </a:solidFill>
                <a:latin typeface="+mn-lt"/>
                <a:cs typeface="+mn-cs"/>
              </a:defRPr>
            </a:lvl1pPr>
          </a:lstStyle>
          <a:p>
            <a:pPr>
              <a:defRPr/>
            </a:pPr>
            <a:fld id="{160BF7E3-285A-4287-8923-6E2A66C191F1}" type="slidenum">
              <a:rPr lang="en-AU" smtClean="0">
                <a:solidFill>
                  <a:srgbClr val="1F497D"/>
                </a:solidFill>
              </a:rPr>
              <a:pPr>
                <a:defRPr/>
              </a:pPr>
              <a:t>‹#›</a:t>
            </a:fld>
            <a:endParaRPr lang="en-AU" dirty="0">
              <a:solidFill>
                <a:srgbClr val="1F497D"/>
              </a:solidFill>
            </a:endParaRPr>
          </a:p>
        </p:txBody>
      </p:sp>
    </p:spTree>
    <p:extLst>
      <p:ext uri="{BB962C8B-B14F-4D97-AF65-F5344CB8AC3E}">
        <p14:creationId xmlns:p14="http://schemas.microsoft.com/office/powerpoint/2010/main" val="149144049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ransition spd="slow">
    <p:cover/>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1"/>
          </a:solidFill>
          <a:latin typeface="Times New Roman" pitchFamily="18" charset="0"/>
        </a:defRPr>
      </a:lvl2pPr>
      <a:lvl3pPr algn="ctr" rtl="0" eaLnBrk="0" fontAlgn="base" hangingPunct="0">
        <a:spcBef>
          <a:spcPct val="0"/>
        </a:spcBef>
        <a:spcAft>
          <a:spcPct val="0"/>
        </a:spcAft>
        <a:defRPr sz="4400">
          <a:solidFill>
            <a:schemeClr val="tx1"/>
          </a:solidFill>
          <a:latin typeface="Times New Roman" pitchFamily="18" charset="0"/>
        </a:defRPr>
      </a:lvl3pPr>
      <a:lvl4pPr algn="ctr" rtl="0" eaLnBrk="0" fontAlgn="base" hangingPunct="0">
        <a:spcBef>
          <a:spcPct val="0"/>
        </a:spcBef>
        <a:spcAft>
          <a:spcPct val="0"/>
        </a:spcAft>
        <a:defRPr sz="4400">
          <a:solidFill>
            <a:schemeClr val="tx1"/>
          </a:solidFill>
          <a:latin typeface="Times New Roman" pitchFamily="18" charset="0"/>
        </a:defRPr>
      </a:lvl4pPr>
      <a:lvl5pPr algn="ctr" rtl="0" eaLnBrk="0" fontAlgn="base" hangingPunct="0">
        <a:spcBef>
          <a:spcPct val="0"/>
        </a:spcBef>
        <a:spcAft>
          <a:spcPct val="0"/>
        </a:spcAft>
        <a:defRPr sz="4400">
          <a:solidFill>
            <a:schemeClr val="tx1"/>
          </a:solidFill>
          <a:latin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accent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accent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accent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accent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29.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4.emf"/><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912" y="764704"/>
            <a:ext cx="7704138" cy="1000132"/>
          </a:xfrm>
        </p:spPr>
        <p:txBody>
          <a:bodyPr>
            <a:normAutofit fontScale="90000"/>
          </a:bodyPr>
          <a:lstStyle/>
          <a:p>
            <a:r>
              <a:rPr lang="en-AU" dirty="0" smtClean="0"/>
              <a:t/>
            </a:r>
            <a:br>
              <a:rPr lang="en-AU" dirty="0" smtClean="0"/>
            </a:br>
            <a:r>
              <a:rPr lang="en-AU" dirty="0" smtClean="0"/>
              <a:t/>
            </a:r>
            <a:br>
              <a:rPr lang="en-AU" dirty="0" smtClean="0"/>
            </a:br>
            <a:r>
              <a:rPr lang="en-AU" dirty="0" smtClean="0"/>
              <a:t/>
            </a:r>
            <a:br>
              <a:rPr lang="en-AU" dirty="0" smtClean="0"/>
            </a:br>
            <a:r>
              <a:rPr lang="en-US" altLang="zh-TW" sz="3300" dirty="0"/>
              <a:t>Analysis and Integration of High Throughput Data Types for Insights into Complex Disease</a:t>
            </a:r>
            <a:r>
              <a:rPr lang="en-AU" altLang="zh-TW" sz="3300" dirty="0"/>
              <a:t> </a:t>
            </a:r>
            <a:endParaRPr lang="en-AU" sz="3300" dirty="0"/>
          </a:p>
        </p:txBody>
      </p:sp>
      <p:sp>
        <p:nvSpPr>
          <p:cNvPr id="11" name="Subtitle 10"/>
          <p:cNvSpPr>
            <a:spLocks noGrp="1"/>
          </p:cNvSpPr>
          <p:nvPr>
            <p:ph type="subTitle" idx="1"/>
          </p:nvPr>
        </p:nvSpPr>
        <p:spPr>
          <a:xfrm>
            <a:off x="1331912" y="1844824"/>
            <a:ext cx="7704137" cy="720080"/>
          </a:xfrm>
        </p:spPr>
        <p:txBody>
          <a:bodyPr>
            <a:normAutofit fontScale="92500" lnSpcReduction="10000"/>
          </a:bodyPr>
          <a:lstStyle/>
          <a:p>
            <a:pPr algn="r"/>
            <a:r>
              <a:rPr kumimoji="1" lang="en-AU" altLang="zh-TW" dirty="0" smtClean="0"/>
              <a:t>-- in collaboration with </a:t>
            </a:r>
            <a:r>
              <a:rPr kumimoji="1" lang="en-AU" altLang="zh-TW" dirty="0" err="1" smtClean="0"/>
              <a:t>Prof.</a:t>
            </a:r>
            <a:r>
              <a:rPr kumimoji="1" lang="en-AU" altLang="zh-TW" dirty="0" smtClean="0"/>
              <a:t> G Mann’s </a:t>
            </a:r>
          </a:p>
          <a:p>
            <a:pPr algn="r"/>
            <a:r>
              <a:rPr kumimoji="1" lang="en-AU" altLang="zh-TW" dirty="0" smtClean="0"/>
              <a:t>(Sydney Medical School)</a:t>
            </a:r>
            <a:endParaRPr kumimoji="1" lang="zh-TW" altLang="en-US" dirty="0"/>
          </a:p>
        </p:txBody>
      </p:sp>
      <p:sp>
        <p:nvSpPr>
          <p:cNvPr id="4" name="Content Placeholder 3"/>
          <p:cNvSpPr>
            <a:spLocks noGrp="1"/>
          </p:cNvSpPr>
          <p:nvPr>
            <p:ph sz="quarter" idx="11"/>
          </p:nvPr>
        </p:nvSpPr>
        <p:spPr/>
        <p:txBody>
          <a:bodyPr/>
          <a:lstStyle/>
          <a:p>
            <a:r>
              <a:rPr lang="en-AU" sz="1800" dirty="0" smtClean="0"/>
              <a:t>School of Mathematics and Statistics</a:t>
            </a:r>
            <a:endParaRPr lang="en-AU" sz="1800" dirty="0"/>
          </a:p>
        </p:txBody>
      </p:sp>
      <p:sp>
        <p:nvSpPr>
          <p:cNvPr id="10" name="Content Placeholder 9"/>
          <p:cNvSpPr>
            <a:spLocks noGrp="1"/>
          </p:cNvSpPr>
          <p:nvPr>
            <p:ph sz="quarter" idx="12"/>
          </p:nvPr>
        </p:nvSpPr>
        <p:spPr/>
        <p:txBody>
          <a:bodyPr/>
          <a:lstStyle/>
          <a:p>
            <a:r>
              <a:rPr lang="en-US" sz="1800" dirty="0" smtClean="0"/>
              <a:t>Jean Yee </a:t>
            </a:r>
            <a:r>
              <a:rPr lang="en-US" sz="1800" dirty="0" err="1" smtClean="0"/>
              <a:t>Hwa</a:t>
            </a:r>
            <a:r>
              <a:rPr lang="en-US" sz="1800" dirty="0" smtClean="0"/>
              <a:t> Yang</a:t>
            </a:r>
            <a:endParaRPr lang="en-AU" sz="1800" dirty="0"/>
          </a:p>
        </p:txBody>
      </p:sp>
      <p:sp>
        <p:nvSpPr>
          <p:cNvPr id="12" name="Picture Placeholder 11"/>
          <p:cNvSpPr>
            <a:spLocks noGrp="1"/>
          </p:cNvSpPr>
          <p:nvPr>
            <p:ph type="pic" sz="quarter" idx="13"/>
          </p:nvPr>
        </p:nvSpPr>
        <p:spPr/>
      </p:sp>
    </p:spTree>
    <p:extLst>
      <p:ext uri="{BB962C8B-B14F-4D97-AF65-F5344CB8AC3E}">
        <p14:creationId xmlns:p14="http://schemas.microsoft.com/office/powerpoint/2010/main" val="56449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204864"/>
            <a:ext cx="5616624" cy="3744416"/>
          </a:xfrm>
          <a:prstGeom prst="rect">
            <a:avLst/>
          </a:prstGeom>
        </p:spPr>
      </p:pic>
      <p:sp>
        <p:nvSpPr>
          <p:cNvPr id="2" name="Title 1"/>
          <p:cNvSpPr>
            <a:spLocks noGrp="1"/>
          </p:cNvSpPr>
          <p:nvPr>
            <p:ph type="title"/>
          </p:nvPr>
        </p:nvSpPr>
        <p:spPr/>
        <p:txBody>
          <a:bodyPr/>
          <a:lstStyle/>
          <a:p>
            <a:r>
              <a:rPr lang="en-US" dirty="0" smtClean="0"/>
              <a:t>Motivating simulation example</a:t>
            </a:r>
            <a:endParaRPr lang="en-US" dirty="0"/>
          </a:p>
        </p:txBody>
      </p:sp>
      <p:sp>
        <p:nvSpPr>
          <p:cNvPr id="4" name="Slide Number Placeholder 3"/>
          <p:cNvSpPr>
            <a:spLocks noGrp="1"/>
          </p:cNvSpPr>
          <p:nvPr>
            <p:ph type="sldNum" sz="quarter" idx="12"/>
          </p:nvPr>
        </p:nvSpPr>
        <p:spPr>
          <a:xfrm>
            <a:off x="8664605" y="6743078"/>
            <a:ext cx="249208" cy="214314"/>
          </a:xfrm>
        </p:spPr>
        <p:txBody>
          <a:bodyPr/>
          <a:lstStyle/>
          <a:p>
            <a:fld id="{B6F15528-21DE-4FAA-801E-634DDDAF4B2B}" type="slidenum">
              <a:rPr lang="en-US" smtClean="0"/>
              <a:pPr/>
              <a:t>10</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6118202"/>
            <a:ext cx="1440159" cy="531039"/>
          </a:xfrm>
          <a:prstGeom prst="rect">
            <a:avLst/>
          </a:prstGeom>
        </p:spPr>
      </p:pic>
      <p:sp>
        <p:nvSpPr>
          <p:cNvPr id="24" name="Rectangle 23"/>
          <p:cNvSpPr/>
          <p:nvPr/>
        </p:nvSpPr>
        <p:spPr>
          <a:xfrm>
            <a:off x="4499992" y="6105616"/>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556792"/>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7" name="Picture Placeholder 14" descr="graphics-unnamed-chunk-4.pdf"/>
          <p:cNvPicPr>
            <a:picLocks noChangeAspect="1"/>
          </p:cNvPicPr>
          <p:nvPr/>
        </p:nvPicPr>
        <p:blipFill>
          <a:blip r:embed="rId7">
            <a:extLst>
              <a:ext uri="{28A0092B-C50C-407E-A947-70E740481C1C}">
                <a14:useLocalDpi xmlns:a14="http://schemas.microsoft.com/office/drawing/2010/main" val="0"/>
              </a:ext>
            </a:extLst>
          </a:blip>
          <a:srcRect l="-14788" r="-14788"/>
          <a:stretch>
            <a:fillRect/>
          </a:stretch>
        </p:blipFill>
        <p:spPr>
          <a:xfrm>
            <a:off x="5508104" y="2001160"/>
            <a:ext cx="3528392" cy="4679949"/>
          </a:xfrm>
          <a:prstGeom prst="rect">
            <a:avLst/>
          </a:prstGeom>
        </p:spPr>
      </p:pic>
      <p:sp>
        <p:nvSpPr>
          <p:cNvPr id="32" name="Text Placeholder 4"/>
          <p:cNvSpPr>
            <a:spLocks noGrp="1"/>
          </p:cNvSpPr>
          <p:nvPr>
            <p:ph type="body" sz="quarter" idx="13"/>
          </p:nvPr>
        </p:nvSpPr>
        <p:spPr>
          <a:xfrm>
            <a:off x="250825" y="1268413"/>
            <a:ext cx="8662988" cy="485791"/>
          </a:xfrm>
        </p:spPr>
        <p:txBody>
          <a:bodyPr/>
          <a:lstStyle/>
          <a:p>
            <a:r>
              <a:rPr lang="en-US" altLang="zh-TW" dirty="0"/>
              <a:t>Majority class is better classified</a:t>
            </a:r>
            <a:endParaRPr kumimoji="1" lang="zh-TW" altLang="en-US" dirty="0"/>
          </a:p>
        </p:txBody>
      </p:sp>
    </p:spTree>
    <p:extLst>
      <p:ext uri="{BB962C8B-B14F-4D97-AF65-F5344CB8AC3E}">
        <p14:creationId xmlns:p14="http://schemas.microsoft.com/office/powerpoint/2010/main" val="14829675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simulation example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961835" cy="4297370"/>
              <a:chOff x="2523535" y="1412776"/>
              <a:chExt cx="3961835"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8" y="1844824"/>
                <a:ext cx="660373" cy="641076"/>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1844824"/>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436095" y="1864569"/>
                <a:ext cx="1049275" cy="389225"/>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738750" y="1844824"/>
                <a:ext cx="1049275" cy="389225"/>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12" name="Rectangle 11"/>
          <p:cNvSpPr/>
          <p:nvPr/>
        </p:nvSpPr>
        <p:spPr>
          <a:xfrm>
            <a:off x="3131840" y="1340768"/>
            <a:ext cx="1202432"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14" name="Straight Arrow Connector 13"/>
          <p:cNvCxnSpPr/>
          <p:nvPr/>
        </p:nvCxnSpPr>
        <p:spPr>
          <a:xfrm flipH="1">
            <a:off x="1979712" y="1916832"/>
            <a:ext cx="144016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39752" y="1844824"/>
            <a:ext cx="252028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4" name="Rectangle 43"/>
          <p:cNvSpPr/>
          <p:nvPr/>
        </p:nvSpPr>
        <p:spPr>
          <a:xfrm>
            <a:off x="4716016" y="1340768"/>
            <a:ext cx="986408"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632553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simulation example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961835" cy="4297370"/>
              <a:chOff x="2523535" y="1412776"/>
              <a:chExt cx="3961835"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8" y="1844824"/>
                <a:ext cx="660373" cy="641076"/>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1844824"/>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436095" y="1864569"/>
                <a:ext cx="1049275" cy="389225"/>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738750" y="1844824"/>
                <a:ext cx="1049275" cy="389225"/>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724128" y="1412776"/>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58356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simulation example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961835" cy="4297370"/>
              <a:chOff x="2523535" y="1412776"/>
              <a:chExt cx="3961835"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8" y="1844824"/>
                <a:ext cx="660373" cy="641076"/>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1844824"/>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436095" y="1864569"/>
                <a:ext cx="1049275" cy="389225"/>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738750" y="1844824"/>
                <a:ext cx="1049275" cy="389225"/>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724128" y="1412776"/>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6" name="TextBox 25"/>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28" name="TextBox 27"/>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cxnSp>
        <p:nvCxnSpPr>
          <p:cNvPr id="11" name="Straight Arrow Connector 10"/>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901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simulation example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38" name="TextBox 37"/>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43" name="TextBox 42"/>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32" name="Text Placeholder 6"/>
          <p:cNvSpPr>
            <a:spLocks noGrp="1"/>
          </p:cNvSpPr>
          <p:nvPr>
            <p:ph type="body" sz="quarter" idx="13"/>
          </p:nvPr>
        </p:nvSpPr>
        <p:spPr>
          <a:xfrm>
            <a:off x="250825" y="1268417"/>
            <a:ext cx="8662988" cy="485791"/>
          </a:xfrm>
        </p:spPr>
        <p:txBody>
          <a:bodyPr/>
          <a:lstStyle/>
          <a:p>
            <a:r>
              <a:rPr lang="en-US" altLang="zh-TW" dirty="0"/>
              <a:t>Two classifiers are better than one</a:t>
            </a:r>
            <a:endParaRPr kumimoji="1" lang="zh-TW" altLang="en-US" dirty="0"/>
          </a:p>
        </p:txBody>
      </p:sp>
      <p:cxnSp>
        <p:nvCxnSpPr>
          <p:cNvPr id="33" name="Straight Arrow Connector 32"/>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3131840" y="1700808"/>
            <a:ext cx="3096344" cy="4582636"/>
          </a:xfrm>
          <a:prstGeom prst="rect">
            <a:avLst/>
          </a:prstGeom>
        </p:spPr>
      </p:pic>
    </p:spTree>
    <p:extLst>
      <p:ext uri="{BB962C8B-B14F-4D97-AF65-F5344CB8AC3E}">
        <p14:creationId xmlns:p14="http://schemas.microsoft.com/office/powerpoint/2010/main" val="3925940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98692"/>
            <a:ext cx="3096344" cy="4582636"/>
          </a:xfrm>
          <a:prstGeom prst="rect">
            <a:avLst/>
          </a:prstGeom>
        </p:spPr>
      </p:pic>
      <p:pic>
        <p:nvPicPr>
          <p:cNvPr id="3" name="Picture 2"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lstStyle/>
          <a:p>
            <a:r>
              <a:rPr lang="en-US" dirty="0" smtClean="0"/>
              <a:t>Motivating simulation example 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6" name="Picture 5" descr="graphics-unnamed-chunk-2.pdf"/>
          <p:cNvPicPr>
            <a:picLocks noChangeAspect="1"/>
          </p:cNvPicPr>
          <p:nvPr/>
        </p:nvPicPr>
        <p:blipFill rotWithShape="1">
          <a:blip r:embed="rId5">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6" name="Picture 2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72816"/>
            <a:ext cx="3096344" cy="4582636"/>
          </a:xfrm>
          <a:prstGeom prst="rect">
            <a:avLst/>
          </a:prstGeom>
        </p:spPr>
      </p:pic>
    </p:spTree>
    <p:extLst>
      <p:ext uri="{BB962C8B-B14F-4D97-AF65-F5344CB8AC3E}">
        <p14:creationId xmlns:p14="http://schemas.microsoft.com/office/powerpoint/2010/main" val="3295043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7" descr="graphics-unnamed-chunk-8.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778" t="22881" r="2923" b="10791"/>
          <a:stretch/>
        </p:blipFill>
        <p:spPr>
          <a:xfrm>
            <a:off x="323528" y="2132856"/>
            <a:ext cx="4104456" cy="3765400"/>
          </a:xfrm>
        </p:spPr>
      </p:pic>
      <p:sp>
        <p:nvSpPr>
          <p:cNvPr id="2" name="Title 1"/>
          <p:cNvSpPr>
            <a:spLocks noGrp="1"/>
          </p:cNvSpPr>
          <p:nvPr>
            <p:ph type="title"/>
          </p:nvPr>
        </p:nvSpPr>
        <p:spPr/>
        <p:txBody>
          <a:bodyPr/>
          <a:lstStyle/>
          <a:p>
            <a:r>
              <a:rPr lang="en-US" dirty="0" smtClean="0"/>
              <a:t>Motivating simulation example II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Content Placeholder 10" descr="graphics-unnamed-chunk-14.pdf"/>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498" r="21810"/>
          <a:stretch/>
        </p:blipFill>
        <p:spPr>
          <a:xfrm>
            <a:off x="5580112" y="1772816"/>
            <a:ext cx="2952327" cy="4608512"/>
          </a:xfrm>
        </p:spPr>
      </p:pic>
    </p:spTree>
    <p:extLst>
      <p:ext uri="{BB962C8B-B14F-4D97-AF65-F5344CB8AC3E}">
        <p14:creationId xmlns:p14="http://schemas.microsoft.com/office/powerpoint/2010/main" val="1068872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Patient accuracy</a:t>
            </a:r>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5" name="Picture 4"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21304" t="21275" b="42343"/>
          <a:stretch/>
        </p:blipFill>
        <p:spPr>
          <a:xfrm>
            <a:off x="251520" y="2636912"/>
            <a:ext cx="7195910" cy="1800200"/>
          </a:xfrm>
          <a:prstGeom prst="rect">
            <a:avLst/>
          </a:prstGeom>
        </p:spPr>
      </p:pic>
      <p:pic>
        <p:nvPicPr>
          <p:cNvPr id="6" name="Picture 5"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r="71144" b="79496"/>
          <a:stretch/>
        </p:blipFill>
        <p:spPr>
          <a:xfrm>
            <a:off x="6613968" y="1268759"/>
            <a:ext cx="2638552" cy="1152129"/>
          </a:xfrm>
          <a:prstGeom prst="rect">
            <a:avLst/>
          </a:prstGeom>
        </p:spPr>
      </p:pic>
      <p:sp>
        <p:nvSpPr>
          <p:cNvPr id="8" name="Slide Number Placeholder 2"/>
          <p:cNvSpPr txBox="1">
            <a:spLocks/>
          </p:cNvSpPr>
          <p:nvPr/>
        </p:nvSpPr>
        <p:spPr>
          <a:xfrm>
            <a:off x="8664605" y="6586741"/>
            <a:ext cx="249208" cy="214315"/>
          </a:xfrm>
          <a:prstGeom prst="rect">
            <a:avLst/>
          </a:prstGeom>
        </p:spPr>
        <p:txBody>
          <a:bodyPr vert="horz" lIns="0" tIns="0" rIns="0" bIns="0" rtlCol="0" anchor="ctr"/>
          <a:lstStyle>
            <a:defPPr>
              <a:defRPr lang="en-US"/>
            </a:defPPr>
            <a:lvl1pPr marL="0" algn="r" defTabSz="914400" rtl="0" eaLnBrk="1" latinLnBrk="0" hangingPunct="1">
              <a:defRPr lang="en-AU" sz="900" kern="1200" smtClean="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B0718A-1B3D-42D2-9A2B-FB6CFA4B4E8D}" type="slidenum">
              <a:rPr lang="en-AU" smtClean="0"/>
              <a:pPr/>
              <a:t>17</a:t>
            </a:fld>
            <a:endParaRPr lang="en-AU"/>
          </a:p>
        </p:txBody>
      </p:sp>
      <p:sp>
        <p:nvSpPr>
          <p:cNvPr id="10" name="Text Placeholder 4"/>
          <p:cNvSpPr txBox="1">
            <a:spLocks/>
          </p:cNvSpPr>
          <p:nvPr/>
        </p:nvSpPr>
        <p:spPr>
          <a:xfrm>
            <a:off x="250826" y="1459709"/>
            <a:ext cx="8662988" cy="485791"/>
          </a:xfrm>
          <a:prstGeom prst="rect">
            <a:avLst/>
          </a:prstGeom>
        </p:spPr>
        <p:txBody>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AU" altLang="zh-TW" dirty="0" smtClean="0"/>
              <a:t>45 samples (excluding protein data)</a:t>
            </a:r>
            <a:endParaRPr kumimoji="1" lang="zh-TW" altLang="en-US" dirty="0"/>
          </a:p>
        </p:txBody>
      </p:sp>
      <p:sp>
        <p:nvSpPr>
          <p:cNvPr id="12" name="TextBox 11"/>
          <p:cNvSpPr txBox="1"/>
          <p:nvPr/>
        </p:nvSpPr>
        <p:spPr>
          <a:xfrm>
            <a:off x="1691680" y="2132856"/>
            <a:ext cx="518178" cy="369332"/>
          </a:xfrm>
          <a:prstGeom prst="rect">
            <a:avLst/>
          </a:prstGeom>
          <a:noFill/>
        </p:spPr>
        <p:txBody>
          <a:bodyPr wrap="none" rtlCol="0">
            <a:spAutoFit/>
          </a:bodyPr>
          <a:lstStyle/>
          <a:p>
            <a:r>
              <a:rPr kumimoji="1" lang="en-AU" altLang="zh-TW" dirty="0" smtClean="0"/>
              <a:t>GP</a:t>
            </a:r>
            <a:endParaRPr kumimoji="1" lang="zh-TW" altLang="en-US" dirty="0"/>
          </a:p>
        </p:txBody>
      </p:sp>
      <p:sp>
        <p:nvSpPr>
          <p:cNvPr id="13" name="TextBox 12"/>
          <p:cNvSpPr txBox="1"/>
          <p:nvPr/>
        </p:nvSpPr>
        <p:spPr>
          <a:xfrm>
            <a:off x="4572000" y="2132856"/>
            <a:ext cx="554727" cy="369332"/>
          </a:xfrm>
          <a:prstGeom prst="rect">
            <a:avLst/>
          </a:prstGeom>
          <a:noFill/>
        </p:spPr>
        <p:txBody>
          <a:bodyPr wrap="square" rtlCol="0">
            <a:spAutoFit/>
          </a:bodyPr>
          <a:lstStyle/>
          <a:p>
            <a:r>
              <a:rPr kumimoji="1" lang="en-AU" altLang="zh-TW" dirty="0" smtClean="0"/>
              <a:t>PP</a:t>
            </a:r>
            <a:endParaRPr kumimoji="1" lang="zh-TW" altLang="en-US" dirty="0"/>
          </a:p>
        </p:txBody>
      </p:sp>
      <p:sp>
        <p:nvSpPr>
          <p:cNvPr id="15" name="TextBox 14"/>
          <p:cNvSpPr txBox="1"/>
          <p:nvPr/>
        </p:nvSpPr>
        <p:spPr>
          <a:xfrm>
            <a:off x="251520" y="5805264"/>
            <a:ext cx="8892479" cy="646331"/>
          </a:xfrm>
          <a:prstGeom prst="rect">
            <a:avLst/>
          </a:prstGeom>
          <a:noFill/>
        </p:spPr>
        <p:txBody>
          <a:bodyPr wrap="square" rtlCol="0">
            <a:spAutoFit/>
          </a:bodyPr>
          <a:lstStyle/>
          <a:p>
            <a:r>
              <a:rPr kumimoji="1" lang="en-AU" altLang="zh-TW" dirty="0" err="1" smtClean="0"/>
              <a:t>Clinical_AJCC</a:t>
            </a:r>
            <a:r>
              <a:rPr kumimoji="1" lang="en-AU" altLang="zh-TW" dirty="0" smtClean="0"/>
              <a:t> = </a:t>
            </a:r>
            <a:r>
              <a:rPr kumimoji="1" lang="en-AU" altLang="zh-TW" u="sng" dirty="0" smtClean="0"/>
              <a:t>4 AJCC variables</a:t>
            </a:r>
            <a:r>
              <a:rPr kumimoji="1" lang="en-AU" altLang="zh-TW" dirty="0" smtClean="0"/>
              <a:t>: 1. Ulceration, 2. thickness of the primary tumour, 3. number of metastatic nodes and 4. nodal size.</a:t>
            </a:r>
            <a:endParaRPr kumimoji="1" lang="zh-TW" altLang="en-US" dirty="0"/>
          </a:p>
        </p:txBody>
      </p:sp>
      <p:sp>
        <p:nvSpPr>
          <p:cNvPr id="16" name="Rectangle 15"/>
          <p:cNvSpPr/>
          <p:nvPr/>
        </p:nvSpPr>
        <p:spPr>
          <a:xfrm>
            <a:off x="7419979" y="436815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9410" y="477490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18506" t="73051" r="2798" b="7194"/>
          <a:stretch/>
        </p:blipFill>
        <p:spPr>
          <a:xfrm>
            <a:off x="0" y="4437113"/>
            <a:ext cx="7195910" cy="852024"/>
          </a:xfrm>
          <a:prstGeom prst="rect">
            <a:avLst/>
          </a:prstGeom>
        </p:spPr>
      </p:pic>
      <p:sp>
        <p:nvSpPr>
          <p:cNvPr id="22" name="TextBox 21"/>
          <p:cNvSpPr txBox="1"/>
          <p:nvPr/>
        </p:nvSpPr>
        <p:spPr>
          <a:xfrm>
            <a:off x="6330877" y="2987660"/>
            <a:ext cx="1411877"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err="1" smtClean="0"/>
              <a:t>Clinical_AJCC</a:t>
            </a:r>
            <a:endParaRPr kumimoji="1" lang="zh-TW" altLang="en-US" sz="1400" b="1" dirty="0"/>
          </a:p>
        </p:txBody>
      </p:sp>
      <p:sp>
        <p:nvSpPr>
          <p:cNvPr id="26" name="TextBox 25"/>
          <p:cNvSpPr txBox="1"/>
          <p:nvPr/>
        </p:nvSpPr>
        <p:spPr>
          <a:xfrm>
            <a:off x="6330877" y="3356992"/>
            <a:ext cx="58362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a:t>
            </a:r>
            <a:endParaRPr kumimoji="1" lang="zh-TW" altLang="en-US" sz="1400" b="1" dirty="0"/>
          </a:p>
        </p:txBody>
      </p:sp>
      <p:sp>
        <p:nvSpPr>
          <p:cNvPr id="27" name="TextBox 26"/>
          <p:cNvSpPr txBox="1"/>
          <p:nvPr/>
        </p:nvSpPr>
        <p:spPr>
          <a:xfrm>
            <a:off x="6330877" y="371703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28" name="TextBox 27"/>
          <p:cNvSpPr txBox="1"/>
          <p:nvPr/>
        </p:nvSpPr>
        <p:spPr>
          <a:xfrm>
            <a:off x="6330877"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29" name="TextBox 28"/>
          <p:cNvSpPr txBox="1"/>
          <p:nvPr/>
        </p:nvSpPr>
        <p:spPr>
          <a:xfrm>
            <a:off x="6330877" y="4437112"/>
            <a:ext cx="1386718"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mRNA</a:t>
            </a:r>
            <a:endParaRPr kumimoji="1" lang="zh-TW" altLang="en-US" sz="1400" b="1" dirty="0"/>
          </a:p>
        </p:txBody>
      </p:sp>
      <p:sp>
        <p:nvSpPr>
          <p:cNvPr id="30" name="TextBox 29"/>
          <p:cNvSpPr txBox="1"/>
          <p:nvPr/>
        </p:nvSpPr>
        <p:spPr>
          <a:xfrm>
            <a:off x="6330877" y="4797152"/>
            <a:ext cx="1666104"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microRNA</a:t>
            </a:r>
            <a:endParaRPr kumimoji="1" lang="zh-TW" altLang="en-US" sz="1400" b="1" dirty="0"/>
          </a:p>
        </p:txBody>
      </p:sp>
      <p:sp>
        <p:nvSpPr>
          <p:cNvPr id="32" name="TextBox 31"/>
          <p:cNvSpPr txBox="1"/>
          <p:nvPr/>
        </p:nvSpPr>
        <p:spPr>
          <a:xfrm>
            <a:off x="2913188" y="5373216"/>
            <a:ext cx="1082748" cy="369332"/>
          </a:xfrm>
          <a:prstGeom prst="rect">
            <a:avLst/>
          </a:prstGeom>
          <a:noFill/>
        </p:spPr>
        <p:txBody>
          <a:bodyPr wrap="none" rtlCol="0">
            <a:spAutoFit/>
          </a:bodyPr>
          <a:lstStyle/>
          <a:p>
            <a:r>
              <a:rPr kumimoji="1" lang="en-AU" altLang="zh-TW" dirty="0" smtClean="0"/>
              <a:t>Samples</a:t>
            </a:r>
            <a:endParaRPr kumimoji="1" lang="zh-TW" altLang="en-US" dirty="0"/>
          </a:p>
        </p:txBody>
      </p:sp>
      <p:sp>
        <p:nvSpPr>
          <p:cNvPr id="23" name="TextBox 22"/>
          <p:cNvSpPr txBox="1"/>
          <p:nvPr/>
        </p:nvSpPr>
        <p:spPr>
          <a:xfrm>
            <a:off x="6588224" y="6248345"/>
            <a:ext cx="2323247"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K et al, IJC, 2014 </a:t>
            </a:r>
            <a:endParaRPr kumimoji="1" lang="zh-TW" altLang="en-US" sz="1200" dirty="0">
              <a:solidFill>
                <a:srgbClr val="000000"/>
              </a:solidFill>
            </a:endParaRPr>
          </a:p>
        </p:txBody>
      </p:sp>
      <p:sp>
        <p:nvSpPr>
          <p:cNvPr id="24" name="TextBox 23"/>
          <p:cNvSpPr txBox="1"/>
          <p:nvPr/>
        </p:nvSpPr>
        <p:spPr>
          <a:xfrm>
            <a:off x="1907704" y="3140968"/>
            <a:ext cx="5760640" cy="2215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en-AU" altLang="zh-TW" sz="2000" dirty="0"/>
              <a:t>For every patient we can count how often we classify the patient incorrectly</a:t>
            </a:r>
            <a:endParaRPr kumimoji="1" lang="zh-TW" altLang="en-US" sz="2000" dirty="0"/>
          </a:p>
          <a:p>
            <a:pPr algn="ctr"/>
            <a:endParaRPr kumimoji="1" lang="en-AU" altLang="zh-TW" sz="2000" b="1" dirty="0"/>
          </a:p>
          <a:p>
            <a:pPr algn="ctr"/>
            <a:r>
              <a:rPr kumimoji="1" lang="en-AU" altLang="zh-TW" sz="2000" b="1" dirty="0" smtClean="0"/>
              <a:t>Patient specific error </a:t>
            </a:r>
          </a:p>
          <a:p>
            <a:pPr algn="ctr"/>
            <a:endParaRPr kumimoji="1" lang="en-AU" altLang="zh-TW" sz="2000" b="1" dirty="0" smtClean="0"/>
          </a:p>
          <a:p>
            <a:pPr algn="ctr"/>
            <a:r>
              <a:rPr kumimoji="1" lang="en-AU" altLang="zh-TW" sz="2000" b="1" dirty="0" smtClean="0"/>
              <a:t> Hard </a:t>
            </a:r>
            <a:r>
              <a:rPr kumimoji="1" lang="en-AU" altLang="zh-TW" sz="2000" b="1" dirty="0" err="1" smtClean="0"/>
              <a:t>vs</a:t>
            </a:r>
            <a:r>
              <a:rPr kumimoji="1" lang="en-AU" altLang="zh-TW" sz="2000" b="1" dirty="0" smtClean="0"/>
              <a:t> easy samples</a:t>
            </a:r>
          </a:p>
          <a:p>
            <a:endParaRPr kumimoji="1" lang="en-AU" altLang="zh-TW" dirty="0" smtClean="0"/>
          </a:p>
        </p:txBody>
      </p:sp>
    </p:spTree>
    <p:extLst>
      <p:ext uri="{BB962C8B-B14F-4D97-AF65-F5344CB8AC3E}">
        <p14:creationId xmlns:p14="http://schemas.microsoft.com/office/powerpoint/2010/main" val="323035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Finding interaction </a:t>
            </a:r>
            <a:endParaRPr kumimoji="1" lang="zh-TW"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51224382"/>
              </p:ext>
            </p:extLst>
          </p:nvPr>
        </p:nvGraphicFramePr>
        <p:xfrm>
          <a:off x="251520" y="3068960"/>
          <a:ext cx="8663835" cy="2421240"/>
        </p:xfrm>
        <a:graphic>
          <a:graphicData uri="http://schemas.openxmlformats.org/drawingml/2006/table">
            <a:tbl>
              <a:tblPr firstRow="1" bandRow="1">
                <a:tableStyleId>{5C22544A-7EE6-4342-B048-85BDC9FD1C3A}</a:tableStyleId>
              </a:tblPr>
              <a:tblGrid>
                <a:gridCol w="3063066"/>
                <a:gridCol w="1312743"/>
                <a:gridCol w="1166882"/>
                <a:gridCol w="1239813"/>
                <a:gridCol w="1881331"/>
              </a:tblGrid>
              <a:tr h="540060">
                <a:tc>
                  <a:txBody>
                    <a:bodyPr/>
                    <a:lstStyle/>
                    <a:p>
                      <a:r>
                        <a:rPr lang="en-AU" altLang="zh-TW" sz="1900" dirty="0" smtClean="0"/>
                        <a:t>Variable</a:t>
                      </a:r>
                      <a:endParaRPr lang="zh-TW" altLang="en-US" sz="1900" dirty="0"/>
                    </a:p>
                  </a:txBody>
                  <a:tcPr marL="92611" marR="92611"/>
                </a:tc>
                <a:tc>
                  <a:txBody>
                    <a:bodyPr/>
                    <a:lstStyle/>
                    <a:p>
                      <a:pPr algn="r"/>
                      <a:r>
                        <a:rPr lang="en-AU" altLang="zh-TW" sz="1900" dirty="0" smtClean="0"/>
                        <a:t>Estimate</a:t>
                      </a:r>
                      <a:endParaRPr lang="zh-TW" altLang="en-US" sz="1900" dirty="0"/>
                    </a:p>
                  </a:txBody>
                  <a:tcPr marL="92611" marR="92611"/>
                </a:tc>
                <a:tc>
                  <a:txBody>
                    <a:bodyPr/>
                    <a:lstStyle/>
                    <a:p>
                      <a:pPr algn="r"/>
                      <a:r>
                        <a:rPr lang="en-AU" altLang="zh-TW" sz="1900" dirty="0" smtClean="0"/>
                        <a:t>SD</a:t>
                      </a:r>
                      <a:endParaRPr lang="zh-TW" altLang="en-US" sz="1900" dirty="0"/>
                    </a:p>
                  </a:txBody>
                  <a:tcPr marL="92611" marR="92611"/>
                </a:tc>
                <a:tc>
                  <a:txBody>
                    <a:bodyPr/>
                    <a:lstStyle/>
                    <a:p>
                      <a:pPr algn="r"/>
                      <a:r>
                        <a:rPr lang="en-AU" altLang="zh-TW" sz="1900" dirty="0" smtClean="0"/>
                        <a:t>t</a:t>
                      </a:r>
                      <a:endParaRPr lang="zh-TW" altLang="en-US" sz="1900" dirty="0"/>
                    </a:p>
                  </a:txBody>
                  <a:tcPr marL="92611" marR="92611"/>
                </a:tc>
                <a:tc>
                  <a:txBody>
                    <a:bodyPr/>
                    <a:lstStyle/>
                    <a:p>
                      <a:pPr algn="r"/>
                      <a:r>
                        <a:rPr lang="en-AU" altLang="zh-TW" sz="1900" dirty="0" smtClean="0"/>
                        <a:t>p-value</a:t>
                      </a:r>
                      <a:endParaRPr lang="zh-TW" altLang="en-US" sz="1900" dirty="0"/>
                    </a:p>
                  </a:txBody>
                  <a:tcPr marL="92611" marR="92611"/>
                </a:tc>
              </a:tr>
              <a:tr h="540060">
                <a:tc>
                  <a:txBody>
                    <a:bodyPr/>
                    <a:lstStyle/>
                    <a:p>
                      <a:r>
                        <a:rPr lang="en-AU" altLang="zh-TW" sz="1900" dirty="0" smtClean="0"/>
                        <a:t>Intercept</a:t>
                      </a:r>
                      <a:endParaRPr lang="zh-TW" altLang="en-US" sz="1900" dirty="0"/>
                    </a:p>
                  </a:txBody>
                  <a:tcPr marL="92611" marR="92611"/>
                </a:tc>
                <a:tc>
                  <a:txBody>
                    <a:bodyPr/>
                    <a:lstStyle/>
                    <a:p>
                      <a:pPr algn="r"/>
                      <a:r>
                        <a:rPr lang="en-AU" altLang="zh-TW" sz="1900" dirty="0" smtClean="0"/>
                        <a:t>0.23</a:t>
                      </a:r>
                      <a:endParaRPr lang="zh-TW" altLang="en-US" sz="1900" dirty="0"/>
                    </a:p>
                  </a:txBody>
                  <a:tcPr marL="92611" marR="92611"/>
                </a:tc>
                <a:tc>
                  <a:txBody>
                    <a:bodyPr/>
                    <a:lstStyle/>
                    <a:p>
                      <a:pPr algn="r"/>
                      <a:r>
                        <a:rPr lang="en-AU" altLang="zh-TW" sz="1900" dirty="0" smtClean="0"/>
                        <a:t>0.76</a:t>
                      </a:r>
                      <a:endParaRPr lang="zh-TW" altLang="en-US" sz="1900" dirty="0"/>
                    </a:p>
                  </a:txBody>
                  <a:tcPr marL="92611" marR="92611"/>
                </a:tc>
                <a:tc>
                  <a:txBody>
                    <a:bodyPr/>
                    <a:lstStyle/>
                    <a:p>
                      <a:pPr algn="r"/>
                      <a:r>
                        <a:rPr lang="en-AU" altLang="zh-TW" sz="1900" dirty="0" smtClean="0"/>
                        <a:t>2.98</a:t>
                      </a:r>
                      <a:endParaRPr lang="zh-TW" altLang="en-US" sz="1900" dirty="0"/>
                    </a:p>
                  </a:txBody>
                  <a:tcPr marL="92611" marR="92611"/>
                </a:tc>
                <a:tc>
                  <a:txBody>
                    <a:bodyPr/>
                    <a:lstStyle/>
                    <a:p>
                      <a:pPr algn="r"/>
                      <a:r>
                        <a:rPr lang="en-AU" altLang="zh-TW" sz="1900" dirty="0" smtClean="0"/>
                        <a:t>0.005</a:t>
                      </a:r>
                      <a:endParaRPr lang="zh-TW" altLang="en-US" sz="1900" dirty="0"/>
                    </a:p>
                  </a:txBody>
                  <a:tcPr marL="92611" marR="92611"/>
                </a:tc>
              </a:tr>
              <a:tr h="540060">
                <a:tc>
                  <a:txBody>
                    <a:bodyPr/>
                    <a:lstStyle/>
                    <a:p>
                      <a:r>
                        <a:rPr lang="en-AU" altLang="zh-TW" sz="1900" dirty="0" err="1" smtClean="0"/>
                        <a:t>Extranodal</a:t>
                      </a:r>
                      <a:r>
                        <a:rPr lang="en-AU" altLang="zh-TW" sz="1900" dirty="0" smtClean="0"/>
                        <a:t> growth (</a:t>
                      </a:r>
                      <a:r>
                        <a:rPr lang="en-AU" altLang="zh-TW" sz="1900" dirty="0" err="1" smtClean="0"/>
                        <a:t>Tum_Extranodal</a:t>
                      </a:r>
                      <a:r>
                        <a:rPr lang="en-AU" altLang="zh-TW" sz="1900" dirty="0" smtClean="0"/>
                        <a:t>)</a:t>
                      </a:r>
                      <a:endParaRPr lang="zh-TW" altLang="en-US" sz="1900" dirty="0"/>
                    </a:p>
                  </a:txBody>
                  <a:tcPr marL="92611" marR="92611"/>
                </a:tc>
                <a:tc>
                  <a:txBody>
                    <a:bodyPr/>
                    <a:lstStyle/>
                    <a:p>
                      <a:pPr algn="r"/>
                      <a:r>
                        <a:rPr lang="en-AU" altLang="zh-TW" sz="1900" dirty="0" smtClean="0"/>
                        <a:t>0.37</a:t>
                      </a:r>
                      <a:endParaRPr lang="zh-TW" altLang="en-US" sz="1900" dirty="0"/>
                    </a:p>
                  </a:txBody>
                  <a:tcPr marL="92611" marR="92611"/>
                </a:tc>
                <a:tc>
                  <a:txBody>
                    <a:bodyPr/>
                    <a:lstStyle/>
                    <a:p>
                      <a:pPr algn="r"/>
                      <a:r>
                        <a:rPr lang="en-AU" altLang="zh-TW" sz="1900" dirty="0" smtClean="0"/>
                        <a:t>0.12</a:t>
                      </a:r>
                      <a:endParaRPr lang="zh-TW" altLang="en-US" sz="1900" dirty="0"/>
                    </a:p>
                  </a:txBody>
                  <a:tcPr marL="92611" marR="92611"/>
                </a:tc>
                <a:tc>
                  <a:txBody>
                    <a:bodyPr/>
                    <a:lstStyle/>
                    <a:p>
                      <a:pPr algn="r"/>
                      <a:r>
                        <a:rPr lang="en-AU" altLang="zh-TW" sz="1900" dirty="0" smtClean="0"/>
                        <a:t>3.22</a:t>
                      </a:r>
                      <a:endParaRPr lang="zh-TW" altLang="en-US" sz="1900" dirty="0"/>
                    </a:p>
                  </a:txBody>
                  <a:tcPr marL="92611" marR="92611"/>
                </a:tc>
                <a:tc>
                  <a:txBody>
                    <a:bodyPr/>
                    <a:lstStyle/>
                    <a:p>
                      <a:pPr algn="r"/>
                      <a:r>
                        <a:rPr lang="en-AU" altLang="zh-TW" sz="1900" dirty="0" smtClean="0"/>
                        <a:t>0.002</a:t>
                      </a:r>
                      <a:endParaRPr lang="zh-TW" altLang="en-US" sz="1900" dirty="0"/>
                    </a:p>
                  </a:txBody>
                  <a:tcPr marL="92611" marR="92611"/>
                </a:tc>
              </a:tr>
              <a:tr h="540060">
                <a:tc>
                  <a:txBody>
                    <a:bodyPr/>
                    <a:lstStyle/>
                    <a:p>
                      <a:r>
                        <a:rPr lang="en-AU" altLang="zh-TW" sz="1900" dirty="0" smtClean="0"/>
                        <a:t>Number</a:t>
                      </a:r>
                      <a:r>
                        <a:rPr lang="en-AU" altLang="zh-TW" sz="1900" baseline="0" dirty="0" smtClean="0"/>
                        <a:t> of invasive n</a:t>
                      </a:r>
                      <a:r>
                        <a:rPr lang="en-AU" altLang="zh-TW" sz="1900" dirty="0" smtClean="0"/>
                        <a:t>odes</a:t>
                      </a:r>
                    </a:p>
                    <a:p>
                      <a:r>
                        <a:rPr lang="en-AU" altLang="zh-TW" sz="1900" dirty="0" smtClean="0"/>
                        <a:t>(</a:t>
                      </a:r>
                      <a:r>
                        <a:rPr lang="en-AU" altLang="zh-TW" sz="1900" dirty="0" err="1" smtClean="0"/>
                        <a:t>Tum_Nodes</a:t>
                      </a:r>
                      <a:r>
                        <a:rPr lang="en-AU" altLang="zh-TW" sz="1900" dirty="0" smtClean="0"/>
                        <a:t>)</a:t>
                      </a:r>
                      <a:endParaRPr lang="zh-TW" altLang="en-US" sz="1900" dirty="0"/>
                    </a:p>
                  </a:txBody>
                  <a:tcPr marL="92611" marR="92611"/>
                </a:tc>
                <a:tc>
                  <a:txBody>
                    <a:bodyPr/>
                    <a:lstStyle/>
                    <a:p>
                      <a:pPr algn="r"/>
                      <a:r>
                        <a:rPr lang="en-AU" altLang="zh-TW" sz="1900" dirty="0" smtClean="0"/>
                        <a:t>-0.02</a:t>
                      </a:r>
                      <a:endParaRPr lang="zh-TW" altLang="en-US" sz="1900" dirty="0"/>
                    </a:p>
                  </a:txBody>
                  <a:tcPr marL="92611" marR="92611"/>
                </a:tc>
                <a:tc>
                  <a:txBody>
                    <a:bodyPr/>
                    <a:lstStyle/>
                    <a:p>
                      <a:pPr algn="r"/>
                      <a:r>
                        <a:rPr lang="en-AU" altLang="zh-TW" sz="1900" dirty="0" smtClean="0"/>
                        <a:t>0.01</a:t>
                      </a:r>
                      <a:endParaRPr lang="zh-TW" altLang="en-US" sz="1900" dirty="0"/>
                    </a:p>
                  </a:txBody>
                  <a:tcPr marL="92611" marR="92611"/>
                </a:tc>
                <a:tc>
                  <a:txBody>
                    <a:bodyPr/>
                    <a:lstStyle/>
                    <a:p>
                      <a:pPr algn="r"/>
                      <a:r>
                        <a:rPr lang="en-AU" altLang="zh-TW" sz="1900" dirty="0" smtClean="0"/>
                        <a:t>-2.04</a:t>
                      </a:r>
                      <a:endParaRPr lang="zh-TW" altLang="en-US" sz="1900" dirty="0"/>
                    </a:p>
                  </a:txBody>
                  <a:tcPr marL="92611" marR="92611"/>
                </a:tc>
                <a:tc>
                  <a:txBody>
                    <a:bodyPr/>
                    <a:lstStyle/>
                    <a:p>
                      <a:pPr algn="r"/>
                      <a:r>
                        <a:rPr lang="en-AU" altLang="zh-TW" sz="1900" dirty="0" smtClean="0"/>
                        <a:t>0.050</a:t>
                      </a:r>
                      <a:endParaRPr lang="zh-TW" altLang="en-US" sz="1900" dirty="0"/>
                    </a:p>
                  </a:txBody>
                  <a:tcPr marL="92611" marR="92611"/>
                </a:tc>
              </a:tr>
            </a:tbl>
          </a:graphicData>
        </a:graphic>
      </p:graphicFrame>
      <p:sp>
        <p:nvSpPr>
          <p:cNvPr id="3" name="Text Placeholder 2"/>
          <p:cNvSpPr>
            <a:spLocks noGrp="1"/>
          </p:cNvSpPr>
          <p:nvPr>
            <p:ph type="body" sz="quarter" idx="13"/>
          </p:nvPr>
        </p:nvSpPr>
        <p:spPr>
          <a:xfrm>
            <a:off x="251520" y="1412776"/>
            <a:ext cx="8662988" cy="1152128"/>
          </a:xfrm>
        </p:spPr>
        <p:txBody>
          <a:bodyPr>
            <a:normAutofit/>
          </a:bodyPr>
          <a:lstStyle/>
          <a:p>
            <a:endParaRPr kumimoji="1" lang="en-AU" altLang="zh-TW" dirty="0" smtClean="0"/>
          </a:p>
          <a:p>
            <a:r>
              <a:rPr kumimoji="1" lang="en-AU" altLang="zh-TW" dirty="0"/>
              <a:t>y</a:t>
            </a:r>
            <a:r>
              <a:rPr kumimoji="1" lang="en-AU" altLang="zh-TW" dirty="0" smtClean="0"/>
              <a:t> = number of correctly classified bootstrap samples under the mRNA (gene expression) platform  </a:t>
            </a:r>
          </a:p>
          <a:p>
            <a:endParaRPr kumimoji="1" lang="en-AU" altLang="zh-TW" dirty="0" smtClean="0"/>
          </a:p>
          <a:p>
            <a:r>
              <a:rPr kumimoji="1" lang="en-AU" altLang="zh-TW" dirty="0" smtClean="0"/>
              <a:t>Design matrix X takes values from clinical variables.</a:t>
            </a:r>
          </a:p>
          <a:p>
            <a:endParaRPr kumimoji="1" lang="en-AU" altLang="zh-TW" dirty="0" smtClean="0"/>
          </a:p>
        </p:txBody>
      </p:sp>
    </p:spTree>
    <p:extLst>
      <p:ext uri="{BB962C8B-B14F-4D97-AF65-F5344CB8AC3E}">
        <p14:creationId xmlns:p14="http://schemas.microsoft.com/office/powerpoint/2010/main" val="440449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AU" altLang="zh-TW" dirty="0"/>
              <a:t>Looking for interactions </a:t>
            </a:r>
            <a:r>
              <a:rPr lang="en-AU" altLang="zh-TW" dirty="0" smtClean="0"/>
              <a:t>(features) </a:t>
            </a:r>
            <a:r>
              <a:rPr lang="en-AU" altLang="zh-TW" dirty="0"/>
              <a:t>between platforms </a:t>
            </a:r>
            <a:endParaRPr kumimoji="1" lang="zh-TW" altLang="en-US" dirty="0"/>
          </a:p>
        </p:txBody>
      </p:sp>
      <p:sp>
        <p:nvSpPr>
          <p:cNvPr id="5" name="Text Placeholder 4"/>
          <p:cNvSpPr>
            <a:spLocks noGrp="1"/>
          </p:cNvSpPr>
          <p:nvPr>
            <p:ph type="body" sz="quarter" idx="4294967295"/>
          </p:nvPr>
        </p:nvSpPr>
        <p:spPr>
          <a:xfrm>
            <a:off x="481013" y="1628775"/>
            <a:ext cx="8662987" cy="485775"/>
          </a:xfrm>
        </p:spPr>
        <p:txBody>
          <a:bodyPr/>
          <a:lstStyle/>
          <a:p>
            <a:r>
              <a:rPr lang="en-AU" altLang="zh-TW" dirty="0"/>
              <a:t>CV error rates for samples with or without </a:t>
            </a:r>
            <a:r>
              <a:rPr lang="en-AU" altLang="zh-TW" dirty="0" err="1" smtClean="0"/>
              <a:t>Tum_Extranodal</a:t>
            </a:r>
            <a:endParaRPr lang="en-US" altLang="zh-TW"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0" y="2204864"/>
            <a:ext cx="3890194" cy="369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91680" y="5530006"/>
            <a:ext cx="1682472" cy="830997"/>
          </a:xfrm>
          <a:prstGeom prst="rect">
            <a:avLst/>
          </a:prstGeom>
          <a:solidFill>
            <a:schemeClr val="bg1"/>
          </a:solidFill>
        </p:spPr>
        <p:txBody>
          <a:bodyPr wrap="none" rtlCol="0">
            <a:spAutoFit/>
          </a:bodyPr>
          <a:lstStyle/>
          <a:p>
            <a:pPr algn="ctr"/>
            <a:r>
              <a:rPr lang="en-AU" altLang="zh-TW" sz="1600" dirty="0" err="1" smtClean="0"/>
              <a:t>Tum_Extranodal</a:t>
            </a:r>
            <a:endParaRPr lang="en-AU" altLang="zh-TW" sz="1600" dirty="0"/>
          </a:p>
          <a:p>
            <a:pPr algn="ctr"/>
            <a:endParaRPr lang="zh-TW" altLang="en-US" sz="1600" dirty="0" smtClean="0"/>
          </a:p>
          <a:p>
            <a:endParaRPr kumimoji="1" lang="zh-TW" altLang="en-US" sz="1600" dirty="0"/>
          </a:p>
        </p:txBody>
      </p:sp>
      <p:sp>
        <p:nvSpPr>
          <p:cNvPr id="9" name="TextBox 8"/>
          <p:cNvSpPr txBox="1"/>
          <p:nvPr/>
        </p:nvSpPr>
        <p:spPr>
          <a:xfrm>
            <a:off x="5868144" y="5517232"/>
            <a:ext cx="1682472" cy="830997"/>
          </a:xfrm>
          <a:prstGeom prst="rect">
            <a:avLst/>
          </a:prstGeom>
          <a:solidFill>
            <a:schemeClr val="bg1"/>
          </a:solidFill>
        </p:spPr>
        <p:txBody>
          <a:bodyPr wrap="none" rtlCol="0">
            <a:spAutoFit/>
          </a:bodyPr>
          <a:lstStyle/>
          <a:p>
            <a:pPr algn="ctr"/>
            <a:r>
              <a:rPr lang="en-AU" altLang="zh-TW" sz="1600" dirty="0" err="1" smtClean="0"/>
              <a:t>Tum_Extranodal</a:t>
            </a:r>
            <a:endParaRPr lang="en-AU" altLang="zh-TW" sz="1600" dirty="0"/>
          </a:p>
          <a:p>
            <a:pPr algn="ctr"/>
            <a:endParaRPr lang="zh-TW" altLang="en-US" sz="1600" dirty="0" smtClean="0"/>
          </a:p>
          <a:p>
            <a:endParaRPr kumimoji="1" lang="zh-TW" altLang="en-US" sz="1600" dirty="0"/>
          </a:p>
        </p:txBody>
      </p:sp>
    </p:spTree>
    <p:extLst>
      <p:ext uri="{BB962C8B-B14F-4D97-AF65-F5344CB8AC3E}">
        <p14:creationId xmlns:p14="http://schemas.microsoft.com/office/powerpoint/2010/main" val="698168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AU" altLang="zh-TW" kern="0" dirty="0" smtClean="0"/>
              <a:t>Interdisciplinary research</a:t>
            </a:r>
            <a:endParaRPr kumimoji="1" lang="zh-TW" altLang="en-US" dirty="0"/>
          </a:p>
        </p:txBody>
      </p:sp>
      <p:sp>
        <p:nvSpPr>
          <p:cNvPr id="33795" name="Rectangle 3"/>
          <p:cNvSpPr>
            <a:spLocks noGrp="1" noChangeArrowheads="1"/>
          </p:cNvSpPr>
          <p:nvPr>
            <p:ph type="body" idx="4294967295"/>
          </p:nvPr>
        </p:nvSpPr>
        <p:spPr>
          <a:xfrm>
            <a:off x="216024" y="1484784"/>
            <a:ext cx="3923928" cy="3960440"/>
          </a:xfrm>
        </p:spPr>
        <p:txBody>
          <a:bodyPr>
            <a:noAutofit/>
          </a:bodyPr>
          <a:lstStyle/>
          <a:p>
            <a:pPr eaLnBrk="1" hangingPunct="1">
              <a:lnSpc>
                <a:spcPct val="80000"/>
              </a:lnSpc>
              <a:buClrTx/>
              <a:buFont typeface="Lucida Grande"/>
              <a:buChar char="&gt;"/>
            </a:pPr>
            <a:r>
              <a:rPr lang="en-AU" altLang="zh-TW" sz="1800" dirty="0" smtClean="0">
                <a:solidFill>
                  <a:srgbClr val="993466"/>
                </a:solidFill>
                <a:ea typeface="新細明體" charset="0"/>
              </a:rPr>
              <a:t> University </a:t>
            </a:r>
            <a:r>
              <a:rPr lang="en-AU" altLang="zh-TW" sz="1800" dirty="0">
                <a:solidFill>
                  <a:srgbClr val="993466"/>
                </a:solidFill>
                <a:ea typeface="新細明體" charset="0"/>
              </a:rPr>
              <a:t>of </a:t>
            </a:r>
            <a:r>
              <a:rPr lang="en-AU" altLang="zh-TW" sz="1800" dirty="0" smtClean="0">
                <a:solidFill>
                  <a:srgbClr val="993466"/>
                </a:solidFill>
                <a:ea typeface="新細明體" charset="0"/>
              </a:rPr>
              <a:t>Sydney</a:t>
            </a:r>
          </a:p>
          <a:p>
            <a:pPr marL="0" indent="0" eaLnBrk="1" hangingPunct="1">
              <a:lnSpc>
                <a:spcPct val="80000"/>
              </a:lnSpc>
              <a:buClrTx/>
              <a:buNone/>
            </a:pPr>
            <a:r>
              <a:rPr lang="en-AU" altLang="zh-TW" sz="1800" dirty="0">
                <a:solidFill>
                  <a:srgbClr val="993466"/>
                </a:solidFill>
                <a:ea typeface="新細明體" charset="0"/>
              </a:rPr>
              <a:t> </a:t>
            </a:r>
            <a:r>
              <a:rPr lang="en-AU" altLang="zh-TW" sz="1800" dirty="0" smtClean="0">
                <a:solidFill>
                  <a:srgbClr val="993466"/>
                </a:solidFill>
                <a:ea typeface="新細明體" charset="0"/>
              </a:rPr>
              <a:t>  </a:t>
            </a:r>
            <a:r>
              <a:rPr lang="en-AU" altLang="zh-TW" dirty="0" smtClean="0">
                <a:solidFill>
                  <a:srgbClr val="993466"/>
                </a:solidFill>
                <a:ea typeface="新細明體" charset="0"/>
              </a:rPr>
              <a:t>Mathematics and statistics</a:t>
            </a:r>
            <a:endParaRPr lang="en-GB" altLang="zh-TW" dirty="0" smtClean="0">
              <a:solidFill>
                <a:srgbClr val="3366FF"/>
              </a:solidFill>
              <a:latin typeface="Arial" charset="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a:solidFill>
                  <a:srgbClr val="3366FF"/>
                </a:solidFill>
                <a:ea typeface="ＭＳ Ｐゴシック" charset="0"/>
                <a:cs typeface="Arial" charset="0"/>
              </a:rPr>
              <a:t>Ellis Patrick</a:t>
            </a: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smtClean="0">
                <a:solidFill>
                  <a:srgbClr val="3366FF"/>
                </a:solidFill>
                <a:latin typeface="Arial" charset="0"/>
                <a:ea typeface="ＭＳ Ｐゴシック" charset="0"/>
                <a:cs typeface="Arial" charset="0"/>
              </a:rPr>
              <a:t>Samuel Müller</a:t>
            </a:r>
            <a:endParaRPr lang="en-GB" altLang="zh-TW" dirty="0" smtClean="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solidFill>
                  <a:srgbClr val="3366FF"/>
                </a:solidFill>
              </a:rPr>
              <a:t>Kaushala</a:t>
            </a:r>
            <a:r>
              <a:rPr lang="en-AU" altLang="zh-TW" dirty="0" smtClean="0">
                <a:solidFill>
                  <a:srgbClr val="3366FF"/>
                </a:solidFill>
              </a:rPr>
              <a:t> </a:t>
            </a:r>
            <a:r>
              <a:rPr lang="en-AU" altLang="zh-TW" dirty="0" err="1" smtClean="0">
                <a:solidFill>
                  <a:srgbClr val="3366FF"/>
                </a:solidFill>
              </a:rPr>
              <a:t>Jayawardana</a:t>
            </a:r>
            <a:endParaRPr lang="en-AU" altLang="zh-TW" dirty="0">
              <a:solidFill>
                <a:srgbClr val="3366FF"/>
              </a:solidFill>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solidFill>
                  <a:srgbClr val="3366FF"/>
                </a:solidFill>
                <a:ea typeface="ＭＳ Ｐゴシック" charset="0"/>
                <a:cs typeface="Arial" charset="0"/>
              </a:rPr>
              <a:t>Shila</a:t>
            </a:r>
            <a:r>
              <a:rPr lang="en-AU" altLang="zh-TW" dirty="0" smtClean="0">
                <a:solidFill>
                  <a:srgbClr val="3366FF"/>
                </a:solidFill>
                <a:ea typeface="ＭＳ Ｐゴシック" charset="0"/>
                <a:cs typeface="Arial" charset="0"/>
              </a:rPr>
              <a:t> </a:t>
            </a:r>
            <a:r>
              <a:rPr lang="en-AU" altLang="zh-TW" dirty="0" err="1" smtClean="0">
                <a:solidFill>
                  <a:srgbClr val="3366FF"/>
                </a:solidFill>
                <a:ea typeface="ＭＳ Ｐゴシック" charset="0"/>
                <a:cs typeface="Arial" charset="0"/>
              </a:rPr>
              <a:t>Ghazanfar</a:t>
            </a:r>
            <a:endParaRPr lang="en-AU" altLang="zh-TW" dirty="0" smtClean="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solidFill>
                  <a:srgbClr val="000000"/>
                </a:solidFill>
                <a:ea typeface="ＭＳ Ｐゴシック" charset="0"/>
                <a:cs typeface="Arial" charset="0"/>
              </a:rPr>
              <a:t>Dario </a:t>
            </a:r>
            <a:r>
              <a:rPr lang="en-AU" altLang="zh-TW" dirty="0" err="1" smtClean="0">
                <a:solidFill>
                  <a:srgbClr val="000000"/>
                </a:solidFill>
                <a:ea typeface="ＭＳ Ｐゴシック" charset="0"/>
                <a:cs typeface="Arial" charset="0"/>
              </a:rPr>
              <a:t>Strbenac</a:t>
            </a:r>
            <a:endParaRPr lang="en-GB" altLang="zh-TW" dirty="0" smtClean="0">
              <a:solidFill>
                <a:srgbClr val="000000"/>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kern="1200" dirty="0" err="1" smtClean="0">
                <a:ea typeface="ＭＳ Ｐゴシック" charset="0"/>
                <a:cs typeface="Arial" charset="0"/>
              </a:rPr>
              <a:t>Penghao</a:t>
            </a:r>
            <a:r>
              <a:rPr lang="en-GB" kern="1200" dirty="0" smtClean="0">
                <a:ea typeface="ＭＳ Ｐゴシック" charset="0"/>
                <a:cs typeface="Arial" charset="0"/>
              </a:rPr>
              <a:t> Wang (</a:t>
            </a:r>
            <a:r>
              <a:rPr lang="en-GB" dirty="0" smtClean="0">
                <a:ea typeface="ＭＳ Ｐゴシック" charset="0"/>
                <a:cs typeface="Arial" charset="0"/>
              </a:rPr>
              <a:t>CSIRO</a:t>
            </a:r>
            <a:r>
              <a:rPr lang="en-GB" kern="1200" dirty="0" smtClean="0">
                <a:ea typeface="ＭＳ Ｐゴシック" charset="0"/>
                <a:cs typeface="Arial" charset="0"/>
              </a:rPr>
              <a:t>)</a:t>
            </a: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ea typeface="ＭＳ Ｐゴシック" charset="0"/>
                <a:cs typeface="Arial" charset="0"/>
              </a:rPr>
              <a:t>Anna </a:t>
            </a:r>
            <a:r>
              <a:rPr lang="en-GB" dirty="0" err="1" smtClean="0">
                <a:ea typeface="ＭＳ Ｐゴシック" charset="0"/>
                <a:cs typeface="Arial" charset="0"/>
              </a:rPr>
              <a:t>Campain</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err="1">
                <a:solidFill>
                  <a:srgbClr val="000000"/>
                </a:solidFill>
                <a:ea typeface="ＭＳ Ｐゴシック" charset="0"/>
                <a:cs typeface="Arial" charset="0"/>
              </a:rPr>
              <a:t>Vivek</a:t>
            </a:r>
            <a:r>
              <a:rPr lang="en-GB" altLang="zh-TW" dirty="0">
                <a:solidFill>
                  <a:srgbClr val="000000"/>
                </a:solidFill>
                <a:ea typeface="ＭＳ Ｐゴシック" charset="0"/>
                <a:cs typeface="Arial" charset="0"/>
              </a:rPr>
              <a:t> </a:t>
            </a:r>
            <a:r>
              <a:rPr lang="en-GB" altLang="zh-TW" dirty="0" err="1" smtClean="0">
                <a:solidFill>
                  <a:srgbClr val="000000"/>
                </a:solidFill>
                <a:ea typeface="ＭＳ Ｐゴシック" charset="0"/>
                <a:cs typeface="Arial" charset="0"/>
              </a:rPr>
              <a:t>Jayaswal</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ea typeface="新細明體" charset="0"/>
              </a:rPr>
              <a:t>John </a:t>
            </a:r>
            <a:r>
              <a:rPr lang="en-AU" altLang="zh-TW" dirty="0" err="1" smtClean="0">
                <a:ea typeface="新細明體" charset="0"/>
              </a:rPr>
              <a:t>Ormerod</a:t>
            </a:r>
            <a:endParaRPr lang="en-AU" altLang="zh-TW" dirty="0" smtClean="0">
              <a:ea typeface="新細明體" charset="0"/>
            </a:endParaRPr>
          </a:p>
        </p:txBody>
      </p:sp>
      <p:sp>
        <p:nvSpPr>
          <p:cNvPr id="13" name="Text Box 3"/>
          <p:cNvSpPr txBox="1">
            <a:spLocks noChangeArrowheads="1"/>
          </p:cNvSpPr>
          <p:nvPr/>
        </p:nvSpPr>
        <p:spPr bwMode="auto">
          <a:xfrm>
            <a:off x="3347864" y="1484784"/>
            <a:ext cx="4392488" cy="2736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1" tIns="40816" rIns="81631" bIns="40816"/>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marL="343129" indent="-343129" defTabSz="915010">
              <a:lnSpc>
                <a:spcPct val="80000"/>
              </a:lnSpc>
              <a:spcBef>
                <a:spcPct val="20000"/>
              </a:spcBef>
              <a:buSzPct val="100000"/>
              <a:buFont typeface="Lucida Grande"/>
              <a:buChar char="&gt;"/>
            </a:pPr>
            <a:r>
              <a:rPr lang="en-GB" altLang="zh-TW" dirty="0" smtClean="0">
                <a:solidFill>
                  <a:srgbClr val="993466"/>
                </a:solidFill>
                <a:latin typeface="+mn-lt"/>
                <a:ea typeface="新細明體" charset="0"/>
              </a:rPr>
              <a:t>Melanoma program at</a:t>
            </a:r>
          </a:p>
          <a:p>
            <a:pPr defTabSz="915010">
              <a:lnSpc>
                <a:spcPct val="80000"/>
              </a:lnSpc>
              <a:spcBef>
                <a:spcPct val="20000"/>
              </a:spcBef>
              <a:buSzPct val="100000"/>
            </a:pPr>
            <a:r>
              <a:rPr lang="en-GB" altLang="zh-TW" dirty="0">
                <a:solidFill>
                  <a:srgbClr val="993466"/>
                </a:solidFill>
                <a:latin typeface="+mn-lt"/>
                <a:ea typeface="新細明體" charset="0"/>
              </a:rPr>
              <a:t> </a:t>
            </a:r>
            <a:r>
              <a:rPr lang="en-GB" altLang="zh-TW" dirty="0" smtClean="0">
                <a:solidFill>
                  <a:srgbClr val="993466"/>
                </a:solidFill>
                <a:latin typeface="+mn-lt"/>
                <a:ea typeface="新細明體" charset="0"/>
              </a:rPr>
              <a:t>     MIA/WMI/RPA</a:t>
            </a:r>
          </a:p>
          <a:p>
            <a:pPr marL="743445" lvl="1" indent="-285941" defTabSz="915010">
              <a:lnSpc>
                <a:spcPct val="80000"/>
              </a:lnSpc>
              <a:spcBef>
                <a:spcPct val="20000"/>
              </a:spcBef>
              <a:buClr>
                <a:srgbClr val="000000"/>
              </a:buClr>
              <a:buSzPct val="100000"/>
              <a:buFontTx/>
              <a:buChar char="–"/>
            </a:pPr>
            <a:r>
              <a:rPr lang="en-GB" altLang="zh-TW" dirty="0">
                <a:solidFill>
                  <a:srgbClr val="3366FF"/>
                </a:solidFill>
              </a:rPr>
              <a:t>Graham </a:t>
            </a:r>
            <a:r>
              <a:rPr lang="en-GB" altLang="zh-TW" dirty="0" smtClean="0">
                <a:solidFill>
                  <a:srgbClr val="3366FF"/>
                </a:solidFill>
              </a:rPr>
              <a:t>Mann</a:t>
            </a:r>
            <a:endParaRPr lang="en-US" altLang="zh-TW" dirty="0" smtClean="0">
              <a:solidFill>
                <a:srgbClr val="3366FF"/>
              </a:solidFill>
            </a:endParaRPr>
          </a:p>
          <a:p>
            <a:pPr marL="743445" lvl="1" indent="-285941" defTabSz="915010">
              <a:lnSpc>
                <a:spcPct val="80000"/>
              </a:lnSpc>
              <a:spcBef>
                <a:spcPct val="20000"/>
              </a:spcBef>
              <a:buClr>
                <a:srgbClr val="000000"/>
              </a:buClr>
              <a:buSzPct val="100000"/>
              <a:buFontTx/>
              <a:buChar char="–"/>
            </a:pPr>
            <a:r>
              <a:rPr lang="en-US" altLang="zh-TW" dirty="0" smtClean="0">
                <a:solidFill>
                  <a:srgbClr val="3366FF"/>
                </a:solidFill>
              </a:rPr>
              <a:t>John Thompson</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FontTx/>
              <a:buChar char="–"/>
            </a:pPr>
            <a:r>
              <a:rPr lang="en-GB" altLang="zh-TW" dirty="0" smtClean="0">
                <a:solidFill>
                  <a:srgbClr val="3366FF"/>
                </a:solidFill>
              </a:rPr>
              <a:t>Sarah</a:t>
            </a:r>
            <a:r>
              <a:rPr lang="en-GB" altLang="zh-TW" dirty="0">
                <a:solidFill>
                  <a:srgbClr val="3366FF"/>
                </a:solidFill>
              </a:rPr>
              <a:t>-Jane </a:t>
            </a:r>
            <a:r>
              <a:rPr lang="en-GB" altLang="zh-TW" dirty="0" smtClean="0">
                <a:solidFill>
                  <a:srgbClr val="3366FF"/>
                </a:solidFill>
              </a:rPr>
              <a:t>Schramm</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Char char="–"/>
            </a:pPr>
            <a:r>
              <a:rPr lang="en-GB" dirty="0" err="1" smtClean="0">
                <a:solidFill>
                  <a:schemeClr val="tx1"/>
                </a:solidFill>
                <a:latin typeface="+mn-lt"/>
              </a:rPr>
              <a:t>Gulietta</a:t>
            </a:r>
            <a:r>
              <a:rPr lang="en-GB" dirty="0" smtClean="0">
                <a:solidFill>
                  <a:schemeClr val="tx1"/>
                </a:solidFill>
                <a:latin typeface="+mn-lt"/>
              </a:rPr>
              <a:t> </a:t>
            </a:r>
            <a:r>
              <a:rPr lang="en-GB" dirty="0" err="1">
                <a:solidFill>
                  <a:schemeClr val="tx1"/>
                </a:solidFill>
                <a:latin typeface="+mn-lt"/>
              </a:rPr>
              <a:t>Pupo</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Svetlana </a:t>
            </a:r>
            <a:r>
              <a:rPr lang="en-GB" dirty="0" err="1">
                <a:solidFill>
                  <a:schemeClr val="tx1"/>
                </a:solidFill>
                <a:latin typeface="+mn-lt"/>
              </a:rPr>
              <a:t>Pianova</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Varsha</a:t>
            </a:r>
            <a:r>
              <a:rPr lang="en-GB" dirty="0" smtClean="0">
                <a:solidFill>
                  <a:schemeClr val="tx1"/>
                </a:solidFill>
                <a:latin typeface="+mn-lt"/>
              </a:rPr>
              <a:t> </a:t>
            </a:r>
            <a:r>
              <a:rPr lang="en-GB" dirty="0" err="1">
                <a:solidFill>
                  <a:schemeClr val="tx1"/>
                </a:solidFill>
                <a:latin typeface="+mn-lt"/>
              </a:rPr>
              <a:t>Tembe</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Lauren </a:t>
            </a:r>
            <a:r>
              <a:rPr lang="en-GB" dirty="0" err="1" smtClean="0">
                <a:solidFill>
                  <a:schemeClr val="tx1"/>
                </a:solidFill>
                <a:latin typeface="+mn-lt"/>
              </a:rPr>
              <a:t>Haydu</a:t>
            </a:r>
            <a:r>
              <a:rPr lang="en-GB" dirty="0" smtClean="0">
                <a:solidFill>
                  <a:srgbClr val="3366FF"/>
                </a:solidFill>
                <a:latin typeface="+mn-lt"/>
              </a:rPr>
              <a:t> </a:t>
            </a:r>
          </a:p>
          <a:p>
            <a:pPr marL="743445" lvl="1" indent="-285941" defTabSz="915010">
              <a:lnSpc>
                <a:spcPct val="80000"/>
              </a:lnSpc>
              <a:spcBef>
                <a:spcPct val="20000"/>
              </a:spcBef>
              <a:buClr>
                <a:srgbClr val="000000"/>
              </a:buClr>
              <a:buSzPct val="100000"/>
              <a:buFont typeface="Arial" pitchFamily="34" charset="0"/>
              <a:buChar char="–"/>
            </a:pPr>
            <a:endParaRPr lang="en-GB" dirty="0" smtClean="0">
              <a:solidFill>
                <a:schemeClr val="tx1"/>
              </a:solidFill>
              <a:latin typeface="+mn-lt"/>
            </a:endParaRPr>
          </a:p>
          <a:p>
            <a:pPr marL="343129" indent="-343129" defTabSz="915010" hangingPunct="0">
              <a:lnSpc>
                <a:spcPct val="80000"/>
              </a:lnSpc>
              <a:spcBef>
                <a:spcPct val="20000"/>
              </a:spcBef>
              <a:buClr>
                <a:schemeClr val="accent2">
                  <a:lumMod val="60000"/>
                  <a:lumOff val="40000"/>
                </a:schemeClr>
              </a:buClr>
              <a:buSzPct val="100000"/>
              <a:buNone/>
            </a:pPr>
            <a:r>
              <a:rPr lang="en-GB" altLang="zh-TW" dirty="0" smtClean="0">
                <a:solidFill>
                  <a:srgbClr val="993466"/>
                </a:solidFill>
                <a:latin typeface="+mn-lt"/>
                <a:ea typeface="新細明體" charset="0"/>
                <a:cs typeface="+mn-cs"/>
              </a:rPr>
              <a:t>	 Tumour bank and pathology</a:t>
            </a:r>
          </a:p>
          <a:p>
            <a:pPr marL="743445" lvl="1" indent="-285941" defTabSz="915010" hangingPunct="0">
              <a:lnSpc>
                <a:spcPct val="80000"/>
              </a:lnSpc>
              <a:spcBef>
                <a:spcPct val="20000"/>
              </a:spcBef>
              <a:buClr>
                <a:srgbClr val="000000"/>
              </a:buClr>
              <a:buSzPct val="100000"/>
              <a:buFont typeface="Arial" pitchFamily="34" charset="0"/>
              <a:buChar char="–"/>
            </a:pPr>
            <a:r>
              <a:rPr lang="en-GB" altLang="zh-TW" dirty="0" smtClean="0">
                <a:solidFill>
                  <a:srgbClr val="3366FF"/>
                </a:solidFill>
              </a:rPr>
              <a:t>Richard </a:t>
            </a:r>
            <a:r>
              <a:rPr lang="en-GB" altLang="zh-TW" dirty="0" err="1" smtClean="0">
                <a:solidFill>
                  <a:srgbClr val="3366FF"/>
                </a:solidFill>
              </a:rPr>
              <a:t>Scolyer</a:t>
            </a:r>
            <a:endParaRPr lang="en-GB" dirty="0" smtClean="0">
              <a:solidFill>
                <a:schemeClr val="tx1"/>
              </a:solidFill>
              <a:latin typeface="+mn-lt"/>
            </a:endParaRP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Cadance</a:t>
            </a:r>
            <a:r>
              <a:rPr lang="en-GB" dirty="0" smtClean="0">
                <a:solidFill>
                  <a:schemeClr val="tx1"/>
                </a:solidFill>
                <a:latin typeface="+mn-lt"/>
              </a:rPr>
              <a:t> Carter</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Chitra</a:t>
            </a:r>
            <a:r>
              <a:rPr lang="en-GB" dirty="0" smtClean="0">
                <a:solidFill>
                  <a:schemeClr val="tx1"/>
                </a:solidFill>
                <a:latin typeface="+mn-lt"/>
              </a:rPr>
              <a:t> De Silva</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Ken Lai</a:t>
            </a:r>
          </a:p>
          <a:p>
            <a:pPr marL="743445" lvl="1" indent="-285941" defTabSz="915010" hangingPunct="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James </a:t>
            </a:r>
            <a:r>
              <a:rPr lang="en-GB" dirty="0" err="1" smtClean="0">
                <a:solidFill>
                  <a:schemeClr val="tx1"/>
                </a:solidFill>
                <a:latin typeface="+mn-lt"/>
              </a:rPr>
              <a:t>Wilmott</a:t>
            </a:r>
            <a:endParaRPr lang="en-GB" dirty="0" smtClean="0">
              <a:solidFill>
                <a:schemeClr val="tx1"/>
              </a:solidFill>
              <a:latin typeface="+mn-lt"/>
            </a:endParaRPr>
          </a:p>
          <a:p>
            <a:pPr lvl="1"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8384" y="4221088"/>
            <a:ext cx="762534" cy="12625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5654592"/>
            <a:ext cx="2592287" cy="798744"/>
          </a:xfrm>
          <a:prstGeom prst="rect">
            <a:avLst/>
          </a:prstGeom>
        </p:spPr>
      </p:pic>
      <p:pic>
        <p:nvPicPr>
          <p:cNvPr id="3" name="Picture 2"/>
          <p:cNvPicPr>
            <a:picLocks noChangeAspect="1"/>
          </p:cNvPicPr>
          <p:nvPr/>
        </p:nvPicPr>
        <p:blipFill>
          <a:blip r:embed="rId5"/>
          <a:stretch>
            <a:fillRect/>
          </a:stretch>
        </p:blipFill>
        <p:spPr>
          <a:xfrm>
            <a:off x="395536" y="5517232"/>
            <a:ext cx="1409700" cy="878887"/>
          </a:xfrm>
          <a:prstGeom prst="rect">
            <a:avLst/>
          </a:prstGeom>
        </p:spPr>
      </p:pic>
      <p:sp>
        <p:nvSpPr>
          <p:cNvPr id="4" name="TextBox 3"/>
          <p:cNvSpPr txBox="1"/>
          <p:nvPr/>
        </p:nvSpPr>
        <p:spPr>
          <a:xfrm>
            <a:off x="6830475" y="1196752"/>
            <a:ext cx="2304256" cy="2489912"/>
          </a:xfrm>
          <a:prstGeom prst="rect">
            <a:avLst/>
          </a:prstGeom>
          <a:noFill/>
        </p:spPr>
        <p:txBody>
          <a:bodyPr wrap="square" rtlCol="0">
            <a:spAutoFit/>
          </a:bodyPr>
          <a:lstStyle/>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zh-TW" dirty="0">
              <a:ea typeface="ＭＳ Ｐゴシック" charset="0"/>
            </a:endParaRPr>
          </a:p>
          <a:p>
            <a:pPr marL="0" indent="0">
              <a:lnSpc>
                <a:spcPct val="80000"/>
              </a:lnSpc>
              <a:buClr>
                <a:schemeClr val="accent2">
                  <a:lumMod val="60000"/>
                  <a:lumOff val="40000"/>
                </a:schemeClr>
              </a:buClr>
              <a:buSzPct val="100000"/>
              <a:buNone/>
            </a:pPr>
            <a:r>
              <a:rPr lang="en-GB" altLang="zh-TW" sz="2000" dirty="0" smtClean="0">
                <a:solidFill>
                  <a:srgbClr val="993466"/>
                </a:solidFill>
                <a:ea typeface="新細明體" charset="0"/>
              </a:rPr>
              <a:t>Proteomics </a:t>
            </a:r>
            <a:r>
              <a:rPr lang="en-GB" altLang="zh-TW" sz="2000" dirty="0">
                <a:solidFill>
                  <a:srgbClr val="993466"/>
                </a:solidFill>
                <a:ea typeface="新細明體" charset="0"/>
              </a:rPr>
              <a:t>research unit</a:t>
            </a:r>
          </a:p>
          <a:p>
            <a:pPr>
              <a:lnSpc>
                <a:spcPct val="80000"/>
              </a:lnSpc>
              <a:buClr>
                <a:srgbClr val="000000"/>
              </a:buClr>
              <a:buSzPct val="100000"/>
            </a:pPr>
            <a:endParaRPr lang="en-GB" altLang="zh-TW" sz="2000" dirty="0" smtClean="0"/>
          </a:p>
          <a:p>
            <a:pPr>
              <a:lnSpc>
                <a:spcPct val="80000"/>
              </a:lnSpc>
              <a:buClr>
                <a:srgbClr val="000000"/>
              </a:buClr>
              <a:buSzPct val="100000"/>
            </a:pPr>
            <a:r>
              <a:rPr lang="en-GB" altLang="zh-TW" sz="2000" dirty="0" smtClean="0"/>
              <a:t>- Ben Crossett-</a:t>
            </a:r>
          </a:p>
          <a:p>
            <a:pPr>
              <a:lnSpc>
                <a:spcPct val="80000"/>
              </a:lnSpc>
              <a:buClr>
                <a:srgbClr val="000000"/>
              </a:buClr>
              <a:buSzPct val="100000"/>
            </a:pPr>
            <a:r>
              <a:rPr lang="en-GB" altLang="zh-TW" sz="2000" dirty="0" smtClean="0">
                <a:solidFill>
                  <a:srgbClr val="000000"/>
                </a:solidFill>
              </a:rPr>
              <a:t>- </a:t>
            </a:r>
            <a:r>
              <a:rPr lang="en-GB" altLang="zh-TW" sz="2000" dirty="0" err="1" smtClean="0">
                <a:solidFill>
                  <a:srgbClr val="000000"/>
                </a:solidFill>
              </a:rPr>
              <a:t>Swetlana</a:t>
            </a:r>
            <a:r>
              <a:rPr lang="en-GB" altLang="zh-TW" sz="2000" dirty="0" smtClean="0">
                <a:solidFill>
                  <a:srgbClr val="000000"/>
                </a:solidFill>
              </a:rPr>
              <a:t> </a:t>
            </a:r>
            <a:r>
              <a:rPr lang="en-GB" altLang="zh-TW" sz="2000" dirty="0" err="1">
                <a:solidFill>
                  <a:srgbClr val="000000"/>
                </a:solidFill>
              </a:rPr>
              <a:t>Mactier</a:t>
            </a:r>
            <a:endParaRPr lang="en-GB" altLang="zh-TW" sz="2000" dirty="0">
              <a:solidFill>
                <a:srgbClr val="000000"/>
              </a:solidFill>
            </a:endParaRPr>
          </a:p>
          <a:p>
            <a:pPr>
              <a:lnSpc>
                <a:spcPct val="80000"/>
              </a:lnSpc>
              <a:buClr>
                <a:srgbClr val="000000"/>
              </a:buClr>
              <a:buSzPct val="100000"/>
            </a:pPr>
            <a:r>
              <a:rPr lang="en-GB" altLang="zh-TW" sz="2000" dirty="0" smtClean="0"/>
              <a:t>- Richard </a:t>
            </a:r>
            <a:r>
              <a:rPr lang="en-GB" altLang="zh-TW" sz="2000" dirty="0" err="1"/>
              <a:t>Christopherson</a:t>
            </a:r>
            <a:endParaRPr lang="en-GB" altLang="zh-TW" sz="2000" dirty="0"/>
          </a:p>
          <a:p>
            <a:pPr lvl="1" eaLnBrk="1" hangingPunct="1">
              <a:lnSpc>
                <a:spcPct val="80000"/>
              </a:lnSpc>
            </a:pPr>
            <a:endParaRPr lang="en-AU" altLang="zh-TW" dirty="0">
              <a:ea typeface="新細明體" charset="0"/>
            </a:endParaRPr>
          </a:p>
          <a:p>
            <a:endParaRPr kumimoji="1" lang="zh-TW" altLang="en-US" dirty="0"/>
          </a:p>
        </p:txBody>
      </p:sp>
    </p:spTree>
    <p:extLst>
      <p:ext uri="{BB962C8B-B14F-4D97-AF65-F5344CB8AC3E}">
        <p14:creationId xmlns:p14="http://schemas.microsoft.com/office/powerpoint/2010/main" val="24249308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AU" altLang="zh-TW" dirty="0"/>
              <a:t>Looking for interactions </a:t>
            </a:r>
            <a:r>
              <a:rPr lang="en-AU" altLang="zh-TW" dirty="0" smtClean="0"/>
              <a:t>(features) </a:t>
            </a:r>
            <a:r>
              <a:rPr lang="en-AU" altLang="zh-TW" dirty="0"/>
              <a:t>between platforms </a:t>
            </a:r>
            <a:endParaRPr kumimoji="1" lang="zh-TW" altLang="en-US" dirty="0"/>
          </a:p>
        </p:txBody>
      </p:sp>
      <p:sp>
        <p:nvSpPr>
          <p:cNvPr id="5" name="Text Placeholder 4"/>
          <p:cNvSpPr>
            <a:spLocks noGrp="1"/>
          </p:cNvSpPr>
          <p:nvPr>
            <p:ph type="body" sz="quarter" idx="4294967295"/>
          </p:nvPr>
        </p:nvSpPr>
        <p:spPr>
          <a:xfrm>
            <a:off x="481013" y="1628775"/>
            <a:ext cx="8662987" cy="485775"/>
          </a:xfrm>
        </p:spPr>
        <p:txBody>
          <a:bodyPr/>
          <a:lstStyle/>
          <a:p>
            <a:r>
              <a:rPr lang="en-AU" altLang="zh-TW" dirty="0"/>
              <a:t>CV error rates for samples with or without </a:t>
            </a:r>
            <a:r>
              <a:rPr lang="en-AU" altLang="zh-TW" dirty="0" err="1" smtClean="0"/>
              <a:t>Tum_Extranodal</a:t>
            </a:r>
            <a:endParaRPr lang="en-US" altLang="zh-TW"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0" y="2204864"/>
            <a:ext cx="3890194" cy="369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158340"/>
            <a:ext cx="4104456" cy="3786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91680" y="5530006"/>
            <a:ext cx="1682472" cy="830997"/>
          </a:xfrm>
          <a:prstGeom prst="rect">
            <a:avLst/>
          </a:prstGeom>
          <a:solidFill>
            <a:schemeClr val="bg1"/>
          </a:solidFill>
        </p:spPr>
        <p:txBody>
          <a:bodyPr wrap="none" rtlCol="0">
            <a:spAutoFit/>
          </a:bodyPr>
          <a:lstStyle/>
          <a:p>
            <a:pPr algn="ctr"/>
            <a:r>
              <a:rPr lang="en-AU" altLang="zh-TW" sz="1600" dirty="0" err="1" smtClean="0"/>
              <a:t>Tum_Extranodal</a:t>
            </a:r>
            <a:endParaRPr lang="en-AU" altLang="zh-TW" sz="1600" dirty="0"/>
          </a:p>
          <a:p>
            <a:pPr algn="ctr"/>
            <a:endParaRPr lang="zh-TW" altLang="en-US" sz="1600" dirty="0" smtClean="0"/>
          </a:p>
          <a:p>
            <a:endParaRPr kumimoji="1" lang="zh-TW" altLang="en-US" sz="1600" dirty="0"/>
          </a:p>
        </p:txBody>
      </p:sp>
      <p:sp>
        <p:nvSpPr>
          <p:cNvPr id="9" name="TextBox 8"/>
          <p:cNvSpPr txBox="1"/>
          <p:nvPr/>
        </p:nvSpPr>
        <p:spPr>
          <a:xfrm>
            <a:off x="5868144" y="5517232"/>
            <a:ext cx="1682472" cy="830997"/>
          </a:xfrm>
          <a:prstGeom prst="rect">
            <a:avLst/>
          </a:prstGeom>
          <a:solidFill>
            <a:schemeClr val="bg1"/>
          </a:solidFill>
        </p:spPr>
        <p:txBody>
          <a:bodyPr wrap="none" rtlCol="0">
            <a:spAutoFit/>
          </a:bodyPr>
          <a:lstStyle/>
          <a:p>
            <a:pPr algn="ctr"/>
            <a:r>
              <a:rPr lang="en-AU" altLang="zh-TW" sz="1600" dirty="0" err="1" smtClean="0"/>
              <a:t>Tum_Extranodal</a:t>
            </a:r>
            <a:endParaRPr lang="en-AU" altLang="zh-TW" sz="1600" dirty="0"/>
          </a:p>
          <a:p>
            <a:pPr algn="ctr"/>
            <a:endParaRPr lang="zh-TW" altLang="en-US" sz="1600" dirty="0" smtClean="0"/>
          </a:p>
          <a:p>
            <a:endParaRPr kumimoji="1" lang="zh-TW" altLang="en-US" sz="1600" dirty="0"/>
          </a:p>
        </p:txBody>
      </p:sp>
    </p:spTree>
    <p:extLst>
      <p:ext uri="{BB962C8B-B14F-4D97-AF65-F5344CB8AC3E}">
        <p14:creationId xmlns:p14="http://schemas.microsoft.com/office/powerpoint/2010/main" val="2478081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27734" y="2228088"/>
            <a:ext cx="1685577" cy="73479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Rectangle 5"/>
          <p:cNvSpPr/>
          <p:nvPr/>
        </p:nvSpPr>
        <p:spPr>
          <a:xfrm>
            <a:off x="567710" y="4612517"/>
            <a:ext cx="1685577" cy="1649666"/>
          </a:xfrm>
          <a:prstGeom prst="rect">
            <a:avLst/>
          </a:prstGeom>
          <a:pattFill prst="smGrid">
            <a:fgClr>
              <a:prstClr val="black"/>
            </a:fgClr>
            <a:bgClr>
              <a:prstClr val="white"/>
            </a:bgClr>
          </a:pattFill>
          <a:ln>
            <a:solidFill>
              <a:srgbClr val="ED2B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7" name="TextBox 6"/>
          <p:cNvSpPr txBox="1"/>
          <p:nvPr/>
        </p:nvSpPr>
        <p:spPr>
          <a:xfrm>
            <a:off x="890571" y="3923764"/>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8" name="Rectangle 7"/>
          <p:cNvSpPr/>
          <p:nvPr/>
        </p:nvSpPr>
        <p:spPr>
          <a:xfrm>
            <a:off x="1619672" y="2132856"/>
            <a:ext cx="1152128" cy="97877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rot="16200000">
            <a:off x="-84211" y="5152330"/>
            <a:ext cx="864339" cy="369332"/>
          </a:xfrm>
          <a:prstGeom prst="rect">
            <a:avLst/>
          </a:prstGeom>
          <a:noFill/>
        </p:spPr>
        <p:txBody>
          <a:bodyPr wrap="none" rtlCol="0">
            <a:spAutoFit/>
          </a:bodyPr>
          <a:lstStyle/>
          <a:p>
            <a:r>
              <a:rPr kumimoji="1" lang="en-AU" altLang="zh-TW" dirty="0" smtClean="0"/>
              <a:t>mRNA</a:t>
            </a:r>
            <a:endParaRPr kumimoji="1" lang="zh-TW" altLang="en-US" dirty="0"/>
          </a:p>
        </p:txBody>
      </p:sp>
      <p:sp>
        <p:nvSpPr>
          <p:cNvPr id="11" name="TextBox 10"/>
          <p:cNvSpPr txBox="1"/>
          <p:nvPr/>
        </p:nvSpPr>
        <p:spPr>
          <a:xfrm>
            <a:off x="593368" y="4214598"/>
            <a:ext cx="488422" cy="369332"/>
          </a:xfrm>
          <a:prstGeom prst="rect">
            <a:avLst/>
          </a:prstGeom>
          <a:noFill/>
        </p:spPr>
        <p:txBody>
          <a:bodyPr wrap="none" rtlCol="0">
            <a:spAutoFit/>
          </a:bodyPr>
          <a:lstStyle/>
          <a:p>
            <a:r>
              <a:rPr kumimoji="1" lang="en-AU" altLang="zh-TW" dirty="0" smtClean="0"/>
              <a:t>PP</a:t>
            </a:r>
            <a:endParaRPr kumimoji="1" lang="zh-TW" altLang="en-US" dirty="0"/>
          </a:p>
        </p:txBody>
      </p:sp>
      <p:sp>
        <p:nvSpPr>
          <p:cNvPr id="12" name="TextBox 11"/>
          <p:cNvSpPr txBox="1"/>
          <p:nvPr/>
        </p:nvSpPr>
        <p:spPr>
          <a:xfrm>
            <a:off x="1529034" y="4208303"/>
            <a:ext cx="514008" cy="369332"/>
          </a:xfrm>
          <a:prstGeom prst="rect">
            <a:avLst/>
          </a:prstGeom>
          <a:noFill/>
        </p:spPr>
        <p:txBody>
          <a:bodyPr wrap="none" rtlCol="0">
            <a:spAutoFit/>
          </a:bodyPr>
          <a:lstStyle/>
          <a:p>
            <a:r>
              <a:rPr kumimoji="1" lang="en-AU" altLang="zh-TW" dirty="0"/>
              <a:t>G</a:t>
            </a:r>
            <a:r>
              <a:rPr kumimoji="1" lang="en-AU" altLang="zh-TW" dirty="0" smtClean="0"/>
              <a:t>P</a:t>
            </a:r>
            <a:endParaRPr kumimoji="1" lang="zh-TW" altLang="en-US" dirty="0"/>
          </a:p>
        </p:txBody>
      </p:sp>
      <p:sp>
        <p:nvSpPr>
          <p:cNvPr id="17" name="TextBox 16"/>
          <p:cNvSpPr txBox="1"/>
          <p:nvPr/>
        </p:nvSpPr>
        <p:spPr>
          <a:xfrm rot="16200000">
            <a:off x="501043" y="2375529"/>
            <a:ext cx="1172579" cy="646331"/>
          </a:xfrm>
          <a:prstGeom prst="rect">
            <a:avLst/>
          </a:prstGeom>
          <a:noFill/>
        </p:spPr>
        <p:txBody>
          <a:bodyPr wrap="none" rtlCol="0">
            <a:spAutoFit/>
          </a:bodyPr>
          <a:lstStyle/>
          <a:p>
            <a:r>
              <a:rPr kumimoji="1" lang="en-AU" altLang="zh-TW" dirty="0" smtClean="0"/>
              <a:t>Clinical</a:t>
            </a:r>
          </a:p>
          <a:p>
            <a:r>
              <a:rPr kumimoji="1" lang="en-AU" altLang="zh-TW" dirty="0" smtClean="0"/>
              <a:t> variables</a:t>
            </a:r>
            <a:endParaRPr kumimoji="1" lang="zh-TW" altLang="en-US" dirty="0"/>
          </a:p>
        </p:txBody>
      </p:sp>
      <p:sp>
        <p:nvSpPr>
          <p:cNvPr id="18" name="TextBox 17"/>
          <p:cNvSpPr txBox="1"/>
          <p:nvPr/>
        </p:nvSpPr>
        <p:spPr>
          <a:xfrm>
            <a:off x="1509638" y="1755881"/>
            <a:ext cx="697840" cy="369332"/>
          </a:xfrm>
          <a:prstGeom prst="rect">
            <a:avLst/>
          </a:prstGeom>
          <a:noFill/>
        </p:spPr>
        <p:txBody>
          <a:bodyPr wrap="none" rtlCol="0">
            <a:spAutoFit/>
          </a:bodyPr>
          <a:lstStyle/>
          <a:p>
            <a:r>
              <a:rPr kumimoji="1" lang="en-AU" altLang="zh-TW" dirty="0" smtClean="0"/>
              <a:t>Easy</a:t>
            </a:r>
            <a:endParaRPr kumimoji="1" lang="zh-TW" altLang="en-US" dirty="0"/>
          </a:p>
        </p:txBody>
      </p:sp>
      <p:sp>
        <p:nvSpPr>
          <p:cNvPr id="20" name="TextBox 19"/>
          <p:cNvSpPr txBox="1"/>
          <p:nvPr/>
        </p:nvSpPr>
        <p:spPr>
          <a:xfrm>
            <a:off x="2829492" y="1743073"/>
            <a:ext cx="684991" cy="369332"/>
          </a:xfrm>
          <a:prstGeom prst="rect">
            <a:avLst/>
          </a:prstGeom>
          <a:noFill/>
        </p:spPr>
        <p:txBody>
          <a:bodyPr wrap="none" rtlCol="0">
            <a:spAutoFit/>
          </a:bodyPr>
          <a:lstStyle/>
          <a:p>
            <a:r>
              <a:rPr kumimoji="1" lang="en-AU" altLang="zh-TW" dirty="0"/>
              <a:t>H</a:t>
            </a:r>
            <a:r>
              <a:rPr kumimoji="1" lang="en-AU" altLang="zh-TW" dirty="0" smtClean="0"/>
              <a:t>ard</a:t>
            </a:r>
            <a:endParaRPr kumimoji="1" lang="zh-TW" altLang="en-US" dirty="0"/>
          </a:p>
        </p:txBody>
      </p:sp>
      <p:sp>
        <p:nvSpPr>
          <p:cNvPr id="23" name="Title 1"/>
          <p:cNvSpPr>
            <a:spLocks noGrp="1"/>
          </p:cNvSpPr>
          <p:nvPr>
            <p:ph type="title"/>
          </p:nvPr>
        </p:nvSpPr>
        <p:spPr/>
        <p:txBody>
          <a:bodyPr/>
          <a:lstStyle/>
          <a:p>
            <a:r>
              <a:rPr lang="en-AU" dirty="0" smtClean="0"/>
              <a:t>Where has this lead us?</a:t>
            </a:r>
            <a:endParaRPr lang="en-US" dirty="0"/>
          </a:p>
        </p:txBody>
      </p:sp>
      <p:sp>
        <p:nvSpPr>
          <p:cNvPr id="4" name="Content Placeholder 3"/>
          <p:cNvSpPr>
            <a:spLocks noGrp="1"/>
          </p:cNvSpPr>
          <p:nvPr>
            <p:ph idx="1"/>
          </p:nvPr>
        </p:nvSpPr>
        <p:spPr/>
        <p:txBody>
          <a:bodyPr>
            <a:normAutofit/>
          </a:bodyPr>
          <a:lstStyle/>
          <a:p>
            <a:pPr marL="0" indent="0">
              <a:buNone/>
            </a:pPr>
            <a:r>
              <a:rPr kumimoji="1" lang="en-AU" altLang="zh-TW" dirty="0" smtClean="0"/>
              <a:t>In practice:</a:t>
            </a:r>
          </a:p>
          <a:p>
            <a:r>
              <a:rPr lang="en-AU" altLang="zh-TW" dirty="0"/>
              <a:t>Use readily available CPM variables for the </a:t>
            </a:r>
            <a:r>
              <a:rPr lang="en-AU" altLang="zh-TW" dirty="0" err="1"/>
              <a:t>tumors</a:t>
            </a:r>
            <a:r>
              <a:rPr lang="en-AU" altLang="zh-TW" dirty="0"/>
              <a:t> with </a:t>
            </a:r>
            <a:r>
              <a:rPr lang="en-AU" altLang="zh-TW" dirty="0" err="1"/>
              <a:t>extranodal</a:t>
            </a:r>
            <a:r>
              <a:rPr lang="en-AU" altLang="zh-TW" dirty="0"/>
              <a:t> growth (</a:t>
            </a:r>
            <a:r>
              <a:rPr lang="en-AU" altLang="zh-TW" dirty="0" err="1"/>
              <a:t>Tum_Ext</a:t>
            </a:r>
            <a:r>
              <a:rPr lang="en-AU" altLang="zh-TW" dirty="0" smtClean="0"/>
              <a:t>) to split samples.</a:t>
            </a:r>
          </a:p>
          <a:p>
            <a:endParaRPr lang="en-AU" altLang="zh-TW" dirty="0"/>
          </a:p>
          <a:p>
            <a:r>
              <a:rPr lang="en-AU" altLang="zh-TW" dirty="0" smtClean="0"/>
              <a:t>Perform classification based on  </a:t>
            </a:r>
            <a:r>
              <a:rPr lang="en-AU" altLang="zh-TW" dirty="0"/>
              <a:t>gene expression for </a:t>
            </a:r>
            <a:r>
              <a:rPr lang="en-AU" altLang="zh-TW" dirty="0" err="1"/>
              <a:t>tumors</a:t>
            </a:r>
            <a:r>
              <a:rPr lang="en-AU" altLang="zh-TW" dirty="0"/>
              <a:t> without </a:t>
            </a:r>
            <a:r>
              <a:rPr lang="en-AU" altLang="zh-TW" dirty="0" err="1"/>
              <a:t>extranodal</a:t>
            </a:r>
            <a:r>
              <a:rPr lang="en-AU" altLang="zh-TW" dirty="0"/>
              <a:t> </a:t>
            </a:r>
            <a:r>
              <a:rPr lang="en-AU" altLang="zh-TW" dirty="0" smtClean="0"/>
              <a:t>growth (</a:t>
            </a:r>
            <a:r>
              <a:rPr lang="en-AU" altLang="zh-TW" dirty="0" err="1" smtClean="0"/>
              <a:t>Tum_Extranodal</a:t>
            </a:r>
            <a:r>
              <a:rPr lang="en-AU" altLang="zh-TW" dirty="0" smtClean="0"/>
              <a:t> = NO)</a:t>
            </a:r>
            <a:endParaRPr lang="en-AU" altLang="zh-TW" dirty="0"/>
          </a:p>
          <a:p>
            <a:pPr marL="0" indent="0">
              <a:buNone/>
            </a:pPr>
            <a:endParaRPr lang="en-AU" altLang="zh-TW" dirty="0"/>
          </a:p>
        </p:txBody>
      </p:sp>
      <p:sp>
        <p:nvSpPr>
          <p:cNvPr id="3" name="Text Placeholder 2"/>
          <p:cNvSpPr>
            <a:spLocks noGrp="1"/>
          </p:cNvSpPr>
          <p:nvPr>
            <p:ph type="body" sz="quarter" idx="13"/>
          </p:nvPr>
        </p:nvSpPr>
        <p:spPr/>
        <p:txBody>
          <a:bodyPr/>
          <a:lstStyle/>
          <a:p>
            <a:r>
              <a:rPr lang="en-US" altLang="zh-TW" b="1" dirty="0"/>
              <a:t>Hierarchical</a:t>
            </a:r>
            <a:r>
              <a:rPr lang="en-AU" altLang="zh-TW" b="1" dirty="0"/>
              <a:t> two stage procedure</a:t>
            </a:r>
            <a:endParaRPr lang="en-AU" altLang="zh-TW" sz="2400" b="1" dirty="0">
              <a:solidFill>
                <a:schemeClr val="accent2"/>
              </a:solidFill>
            </a:endParaRPr>
          </a:p>
          <a:p>
            <a:endParaRPr kumimoji="1" lang="zh-TW" altLang="en-US" dirty="0"/>
          </a:p>
        </p:txBody>
      </p:sp>
      <p:cxnSp>
        <p:nvCxnSpPr>
          <p:cNvPr id="15" name="Straight Arrow Connector 14"/>
          <p:cNvCxnSpPr/>
          <p:nvPr/>
        </p:nvCxnSpPr>
        <p:spPr>
          <a:xfrm flipH="1">
            <a:off x="1410499" y="3245711"/>
            <a:ext cx="528557" cy="68734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027060" y="3173703"/>
            <a:ext cx="487423" cy="687345"/>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843807" y="2125214"/>
            <a:ext cx="670675" cy="978776"/>
          </a:xfrm>
          <a:prstGeom prst="rect">
            <a:avLst/>
          </a:prstGeom>
          <a:noFill/>
          <a:ln w="38100" cmpd="sng">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7" name="Rectangle 26"/>
          <p:cNvSpPr/>
          <p:nvPr/>
        </p:nvSpPr>
        <p:spPr>
          <a:xfrm>
            <a:off x="3122568" y="3585790"/>
            <a:ext cx="766128" cy="923330"/>
          </a:xfrm>
          <a:prstGeom prst="rect">
            <a:avLst/>
          </a:prstGeom>
          <a:noFill/>
        </p:spPr>
        <p:txBody>
          <a:bodyPr wrap="square" lIns="91440" tIns="45720" rIns="91440" bIns="45720">
            <a:spAutoFit/>
          </a:bodyPr>
          <a:lstStyle/>
          <a:p>
            <a:pPr algn="ctr"/>
            <a:r>
              <a:rPr lang="en-AU" altLang="zh-TW"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AU" altLang="zh-TW"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8" name="TextBox 27"/>
          <p:cNvSpPr txBox="1"/>
          <p:nvPr/>
        </p:nvSpPr>
        <p:spPr>
          <a:xfrm>
            <a:off x="2627784" y="4437112"/>
            <a:ext cx="1872271" cy="2031325"/>
          </a:xfrm>
          <a:prstGeom prst="rect">
            <a:avLst/>
          </a:prstGeom>
          <a:ln>
            <a:solidFill>
              <a:srgbClr val="50B79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kumimoji="1" lang="en-AU" altLang="zh-TW" dirty="0" smtClean="0"/>
              <a:t>Use other molecular platforms?</a:t>
            </a:r>
          </a:p>
          <a:p>
            <a:pPr marL="285750" indent="-285750">
              <a:buFontTx/>
              <a:buChar char="•"/>
            </a:pPr>
            <a:endParaRPr kumimoji="1" lang="en-AU" altLang="zh-TW" dirty="0" smtClean="0"/>
          </a:p>
          <a:p>
            <a:pPr marL="285750" indent="-285750">
              <a:buFontTx/>
              <a:buChar char="•"/>
            </a:pPr>
            <a:r>
              <a:rPr kumimoji="1" lang="en-AU" altLang="zh-TW" dirty="0" smtClean="0"/>
              <a:t>Surgical or treatment related data? </a:t>
            </a:r>
            <a:endParaRPr kumimoji="1" lang="zh-TW" altLang="en-US" dirty="0"/>
          </a:p>
        </p:txBody>
      </p:sp>
    </p:spTree>
    <p:extLst>
      <p:ext uri="{BB962C8B-B14F-4D97-AF65-F5344CB8AC3E}">
        <p14:creationId xmlns:p14="http://schemas.microsoft.com/office/powerpoint/2010/main" val="1228634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do we compare error rate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3" name="Text Placeholder 2"/>
          <p:cNvSpPr>
            <a:spLocks noGrp="1"/>
          </p:cNvSpPr>
          <p:nvPr>
            <p:ph type="body" sz="quarter" idx="13"/>
          </p:nvPr>
        </p:nvSpPr>
        <p:spPr/>
        <p:txBody>
          <a:bodyPr/>
          <a:lstStyle/>
          <a:p>
            <a:endParaRPr kumimoji="1" lang="zh-TW" altLang="en-US" dirty="0"/>
          </a:p>
        </p:txBody>
      </p:sp>
      <p:pic>
        <p:nvPicPr>
          <p:cNvPr id="11" name="Picture Placeholder 10"/>
          <p:cNvPicPr>
            <a:picLocks noGrp="1" noChangeAspect="1"/>
          </p:cNvPicPr>
          <p:nvPr>
            <p:ph type="pic" sz="quarter" idx="14"/>
          </p:nvPr>
        </p:nvPicPr>
        <p:blipFill>
          <a:blip r:embed="rId2"/>
          <a:srcRect l="-42554" r="-42554"/>
          <a:stretch>
            <a:fillRect/>
          </a:stretch>
        </p:blipFill>
        <p:spPr>
          <a:xfrm>
            <a:off x="229492" y="1773240"/>
            <a:ext cx="8662988" cy="4679949"/>
          </a:xfrm>
        </p:spPr>
      </p:pic>
      <p:sp>
        <p:nvSpPr>
          <p:cNvPr id="8" name="Rectangle 7"/>
          <p:cNvSpPr/>
          <p:nvPr/>
        </p:nvSpPr>
        <p:spPr>
          <a:xfrm>
            <a:off x="5436096" y="1772816"/>
            <a:ext cx="1452955" cy="4608512"/>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TW" altLang="en-US"/>
          </a:p>
        </p:txBody>
      </p:sp>
      <p:sp>
        <p:nvSpPr>
          <p:cNvPr id="7" name="Rectangle 6"/>
          <p:cNvSpPr/>
          <p:nvPr/>
        </p:nvSpPr>
        <p:spPr>
          <a:xfrm>
            <a:off x="5292080" y="5589240"/>
            <a:ext cx="1452955" cy="648072"/>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938845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do we compare error rate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11" name="Picture Placeholder 10"/>
          <p:cNvPicPr>
            <a:picLocks noGrp="1" noChangeAspect="1"/>
          </p:cNvPicPr>
          <p:nvPr>
            <p:ph type="pic" sz="quarter" idx="14"/>
          </p:nvPr>
        </p:nvPicPr>
        <p:blipFill>
          <a:blip r:embed="rId2"/>
          <a:srcRect l="-42554" r="-42554"/>
          <a:stretch>
            <a:fillRect/>
          </a:stretch>
        </p:blipFill>
        <p:spPr>
          <a:xfrm>
            <a:off x="229492" y="1773240"/>
            <a:ext cx="8662988" cy="4679949"/>
          </a:xfrm>
        </p:spPr>
      </p:pic>
      <p:sp>
        <p:nvSpPr>
          <p:cNvPr id="3" name="Text Placeholder 2"/>
          <p:cNvSpPr>
            <a:spLocks noGrp="1"/>
          </p:cNvSpPr>
          <p:nvPr>
            <p:ph type="body" sz="quarter" idx="13"/>
          </p:nvPr>
        </p:nvSpPr>
        <p:spPr/>
        <p:txBody>
          <a:bodyPr/>
          <a:lstStyle/>
          <a:p>
            <a:endParaRPr kumimoji="1" lang="zh-TW" altLang="en-US" dirty="0"/>
          </a:p>
        </p:txBody>
      </p:sp>
      <p:sp>
        <p:nvSpPr>
          <p:cNvPr id="5" name="TextBox 4"/>
          <p:cNvSpPr txBox="1"/>
          <p:nvPr/>
        </p:nvSpPr>
        <p:spPr>
          <a:xfrm>
            <a:off x="3347864" y="2132856"/>
            <a:ext cx="644302" cy="369332"/>
          </a:xfrm>
          <a:prstGeom prst="rect">
            <a:avLst/>
          </a:prstGeom>
          <a:noFill/>
        </p:spPr>
        <p:txBody>
          <a:bodyPr wrap="none" rtlCol="0">
            <a:spAutoFit/>
          </a:bodyPr>
          <a:lstStyle/>
          <a:p>
            <a:r>
              <a:rPr kumimoji="1" lang="en-AU" altLang="zh-TW" dirty="0" smtClean="0">
                <a:solidFill>
                  <a:srgbClr val="FF6600"/>
                </a:solidFill>
              </a:rPr>
              <a:t>gene</a:t>
            </a:r>
            <a:endParaRPr kumimoji="1" lang="zh-TW" altLang="en-US" dirty="0">
              <a:solidFill>
                <a:srgbClr val="FF6600"/>
              </a:solidFill>
            </a:endParaRPr>
          </a:p>
        </p:txBody>
      </p:sp>
      <p:sp>
        <p:nvSpPr>
          <p:cNvPr id="7" name="TextBox 6"/>
          <p:cNvSpPr txBox="1"/>
          <p:nvPr/>
        </p:nvSpPr>
        <p:spPr>
          <a:xfrm>
            <a:off x="4355976" y="2132856"/>
            <a:ext cx="849098" cy="369332"/>
          </a:xfrm>
          <a:prstGeom prst="rect">
            <a:avLst/>
          </a:prstGeom>
          <a:noFill/>
        </p:spPr>
        <p:txBody>
          <a:bodyPr wrap="none" rtlCol="0">
            <a:spAutoFit/>
          </a:bodyPr>
          <a:lstStyle/>
          <a:p>
            <a:r>
              <a:rPr kumimoji="1" lang="en-AU" altLang="zh-TW" dirty="0" smtClean="0">
                <a:solidFill>
                  <a:srgbClr val="FF6600"/>
                </a:solidFill>
              </a:rPr>
              <a:t>Clinical</a:t>
            </a:r>
            <a:endParaRPr kumimoji="1" lang="zh-TW" altLang="en-US" dirty="0">
              <a:solidFill>
                <a:srgbClr val="FF6600"/>
              </a:solidFill>
            </a:endParaRPr>
          </a:p>
        </p:txBody>
      </p:sp>
      <p:sp>
        <p:nvSpPr>
          <p:cNvPr id="8" name="TextBox 7"/>
          <p:cNvSpPr txBox="1"/>
          <p:nvPr/>
        </p:nvSpPr>
        <p:spPr>
          <a:xfrm>
            <a:off x="5508104" y="2132856"/>
            <a:ext cx="1156236" cy="369332"/>
          </a:xfrm>
          <a:prstGeom prst="rect">
            <a:avLst/>
          </a:prstGeom>
          <a:noFill/>
        </p:spPr>
        <p:txBody>
          <a:bodyPr wrap="none" rtlCol="0">
            <a:spAutoFit/>
          </a:bodyPr>
          <a:lstStyle/>
          <a:p>
            <a:r>
              <a:rPr kumimoji="1" lang="en-AU" altLang="zh-TW" dirty="0" smtClean="0">
                <a:solidFill>
                  <a:srgbClr val="FF6600"/>
                </a:solidFill>
              </a:rPr>
              <a:t>Two-stage</a:t>
            </a:r>
            <a:endParaRPr kumimoji="1" lang="zh-TW" altLang="en-US" dirty="0">
              <a:solidFill>
                <a:srgbClr val="FF6600"/>
              </a:solidFill>
            </a:endParaRPr>
          </a:p>
        </p:txBody>
      </p:sp>
    </p:spTree>
    <p:extLst>
      <p:ext uri="{BB962C8B-B14F-4D97-AF65-F5344CB8AC3E}">
        <p14:creationId xmlns:p14="http://schemas.microsoft.com/office/powerpoint/2010/main" val="7400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Melanoma data</a:t>
            </a:r>
            <a:endParaRPr kumimoji="1" lang="zh-TW" altLang="en-US" dirty="0"/>
          </a:p>
        </p:txBody>
      </p:sp>
      <p:sp>
        <p:nvSpPr>
          <p:cNvPr id="3" name="Content Placeholder 2"/>
          <p:cNvSpPr>
            <a:spLocks noGrp="1"/>
          </p:cNvSpPr>
          <p:nvPr>
            <p:ph idx="1"/>
          </p:nvPr>
        </p:nvSpPr>
        <p:spPr/>
        <p:txBody>
          <a:bodyPr/>
          <a:lstStyle/>
          <a:p>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7" name="Picture 6" descr="graphics-posterAPPTestPlot1.pdf"/>
          <p:cNvPicPr>
            <a:picLocks noChangeAspect="1"/>
          </p:cNvPicPr>
          <p:nvPr/>
        </p:nvPicPr>
        <p:blipFill rotWithShape="1">
          <a:blip r:embed="rId2">
            <a:extLst>
              <a:ext uri="{28A0092B-C50C-407E-A947-70E740481C1C}">
                <a14:useLocalDpi xmlns:a14="http://schemas.microsoft.com/office/drawing/2010/main" val="0"/>
              </a:ext>
            </a:extLst>
          </a:blip>
          <a:srcRect l="-241" t="-5549" r="48083" b="5549"/>
          <a:stretch/>
        </p:blipFill>
        <p:spPr>
          <a:xfrm>
            <a:off x="861680" y="1628800"/>
            <a:ext cx="6230600" cy="4831928"/>
          </a:xfrm>
          <a:prstGeom prst="rect">
            <a:avLst/>
          </a:prstGeom>
        </p:spPr>
      </p:pic>
    </p:spTree>
    <p:extLst>
      <p:ext uri="{BB962C8B-B14F-4D97-AF65-F5344CB8AC3E}">
        <p14:creationId xmlns:p14="http://schemas.microsoft.com/office/powerpoint/2010/main" val="1680411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Breast cancer data</a:t>
            </a:r>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9" name="Text Placeholder 8"/>
          <p:cNvSpPr>
            <a:spLocks noGrp="1"/>
          </p:cNvSpPr>
          <p:nvPr>
            <p:ph type="body" sz="quarter" idx="13"/>
          </p:nvPr>
        </p:nvSpPr>
        <p:spPr>
          <a:xfrm>
            <a:off x="250825" y="1431041"/>
            <a:ext cx="8662988" cy="485791"/>
          </a:xfrm>
        </p:spPr>
        <p:txBody>
          <a:bodyPr>
            <a:normAutofit/>
          </a:bodyPr>
          <a:lstStyle/>
          <a:p>
            <a:r>
              <a:rPr lang="en-US" altLang="zh-TW" dirty="0" smtClean="0"/>
              <a:t>Public data from E-TABM-158 (Chin et al, 2006)</a:t>
            </a:r>
          </a:p>
          <a:p>
            <a:r>
              <a:rPr lang="en-US" altLang="zh-TW" dirty="0" err="1" smtClean="0"/>
              <a:t>Affymetrix</a:t>
            </a:r>
            <a:r>
              <a:rPr lang="en-US" altLang="zh-TW" dirty="0" smtClean="0"/>
              <a:t> HT-U133AA of Av2 </a:t>
            </a:r>
            <a:r>
              <a:rPr lang="en-US" altLang="zh-TW" dirty="0" err="1" smtClean="0"/>
              <a:t>GeneChip</a:t>
            </a:r>
            <a:endParaRPr lang="en-US" altLang="zh-TW" dirty="0" smtClean="0"/>
          </a:p>
          <a:p>
            <a:endParaRPr kumimoji="1" lang="zh-TW" altLang="en-US" dirty="0"/>
          </a:p>
        </p:txBody>
      </p:sp>
      <p:pic>
        <p:nvPicPr>
          <p:cNvPr id="7" name="Picture 6" descr="graphics-posterAPPTestPlot1.pdf"/>
          <p:cNvPicPr>
            <a:picLocks noChangeAspect="1"/>
          </p:cNvPicPr>
          <p:nvPr/>
        </p:nvPicPr>
        <p:blipFill rotWithShape="1">
          <a:blip r:embed="rId2">
            <a:extLst>
              <a:ext uri="{28A0092B-C50C-407E-A947-70E740481C1C}">
                <a14:useLocalDpi xmlns:a14="http://schemas.microsoft.com/office/drawing/2010/main" val="0"/>
              </a:ext>
            </a:extLst>
          </a:blip>
          <a:srcRect l="50740"/>
          <a:stretch/>
        </p:blipFill>
        <p:spPr>
          <a:xfrm>
            <a:off x="2123728" y="1916832"/>
            <a:ext cx="5616624" cy="4612099"/>
          </a:xfrm>
          <a:prstGeom prst="rect">
            <a:avLst/>
          </a:prstGeom>
        </p:spPr>
      </p:pic>
      <p:sp>
        <p:nvSpPr>
          <p:cNvPr id="11" name="TextBox 10"/>
          <p:cNvSpPr txBox="1"/>
          <p:nvPr/>
        </p:nvSpPr>
        <p:spPr>
          <a:xfrm>
            <a:off x="324556" y="4741333"/>
            <a:ext cx="3317021" cy="923330"/>
          </a:xfrm>
          <a:prstGeom prst="rect">
            <a:avLst/>
          </a:prstGeom>
          <a:noFill/>
        </p:spPr>
        <p:txBody>
          <a:bodyPr wrap="none" rtlCol="0">
            <a:spAutoFit/>
          </a:bodyPr>
          <a:lstStyle/>
          <a:p>
            <a:r>
              <a:rPr kumimoji="1" lang="en-AU" altLang="zh-TW" dirty="0" smtClean="0"/>
              <a:t>Stage II patients</a:t>
            </a:r>
          </a:p>
          <a:p>
            <a:r>
              <a:rPr kumimoji="1" lang="en-AU" altLang="zh-TW" dirty="0" smtClean="0"/>
              <a:t>GP: less than 5 years (n = 18)</a:t>
            </a:r>
          </a:p>
          <a:p>
            <a:r>
              <a:rPr kumimoji="1" lang="en-AU" altLang="zh-TW" dirty="0" smtClean="0"/>
              <a:t>PP: greater </a:t>
            </a:r>
            <a:r>
              <a:rPr kumimoji="1" lang="en-AU" altLang="zh-TW" dirty="0" err="1" smtClean="0"/>
              <a:t>thann</a:t>
            </a:r>
            <a:r>
              <a:rPr kumimoji="1" lang="en-AU" altLang="zh-TW" dirty="0" smtClean="0"/>
              <a:t> 5 years (n = 31)</a:t>
            </a:r>
            <a:endParaRPr kumimoji="1" lang="zh-TW" altLang="en-US" dirty="0"/>
          </a:p>
        </p:txBody>
      </p:sp>
    </p:spTree>
    <p:extLst>
      <p:ext uri="{BB962C8B-B14F-4D97-AF65-F5344CB8AC3E}">
        <p14:creationId xmlns:p14="http://schemas.microsoft.com/office/powerpoint/2010/main" val="3304800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AU" altLang="zh-TW" kern="0" dirty="0" smtClean="0"/>
              <a:t>Interdisciplinary research</a:t>
            </a:r>
            <a:endParaRPr kumimoji="1" lang="zh-TW" altLang="en-US" dirty="0"/>
          </a:p>
        </p:txBody>
      </p:sp>
      <p:sp>
        <p:nvSpPr>
          <p:cNvPr id="33795" name="Rectangle 3"/>
          <p:cNvSpPr>
            <a:spLocks noGrp="1" noChangeArrowheads="1"/>
          </p:cNvSpPr>
          <p:nvPr>
            <p:ph type="body" idx="4294967295"/>
          </p:nvPr>
        </p:nvSpPr>
        <p:spPr>
          <a:xfrm>
            <a:off x="216024" y="1484784"/>
            <a:ext cx="3923928" cy="3960440"/>
          </a:xfrm>
        </p:spPr>
        <p:txBody>
          <a:bodyPr>
            <a:noAutofit/>
          </a:bodyPr>
          <a:lstStyle/>
          <a:p>
            <a:pPr eaLnBrk="1" hangingPunct="1">
              <a:lnSpc>
                <a:spcPct val="80000"/>
              </a:lnSpc>
              <a:buClrTx/>
              <a:buFont typeface="Lucida Grande"/>
              <a:buChar char="&gt;"/>
            </a:pPr>
            <a:r>
              <a:rPr lang="en-AU" altLang="zh-TW" sz="1800" dirty="0" smtClean="0">
                <a:solidFill>
                  <a:srgbClr val="993466"/>
                </a:solidFill>
                <a:ea typeface="新細明體" charset="0"/>
              </a:rPr>
              <a:t> University </a:t>
            </a:r>
            <a:r>
              <a:rPr lang="en-AU" altLang="zh-TW" sz="1800" dirty="0">
                <a:solidFill>
                  <a:srgbClr val="993466"/>
                </a:solidFill>
                <a:ea typeface="新細明體" charset="0"/>
              </a:rPr>
              <a:t>of </a:t>
            </a:r>
            <a:r>
              <a:rPr lang="en-AU" altLang="zh-TW" sz="1800" dirty="0" smtClean="0">
                <a:solidFill>
                  <a:srgbClr val="993466"/>
                </a:solidFill>
                <a:ea typeface="新細明體" charset="0"/>
              </a:rPr>
              <a:t>Sydney</a:t>
            </a:r>
          </a:p>
          <a:p>
            <a:pPr marL="0" indent="0" eaLnBrk="1" hangingPunct="1">
              <a:lnSpc>
                <a:spcPct val="80000"/>
              </a:lnSpc>
              <a:buClrTx/>
              <a:buNone/>
            </a:pPr>
            <a:r>
              <a:rPr lang="en-AU" altLang="zh-TW" sz="1800" dirty="0">
                <a:solidFill>
                  <a:srgbClr val="993466"/>
                </a:solidFill>
                <a:ea typeface="新細明體" charset="0"/>
              </a:rPr>
              <a:t> </a:t>
            </a:r>
            <a:r>
              <a:rPr lang="en-AU" altLang="zh-TW" sz="1800" dirty="0" smtClean="0">
                <a:solidFill>
                  <a:srgbClr val="993466"/>
                </a:solidFill>
                <a:ea typeface="新細明體" charset="0"/>
              </a:rPr>
              <a:t>  </a:t>
            </a:r>
            <a:r>
              <a:rPr lang="en-AU" altLang="zh-TW" dirty="0" smtClean="0">
                <a:solidFill>
                  <a:srgbClr val="993466"/>
                </a:solidFill>
                <a:ea typeface="新細明體" charset="0"/>
              </a:rPr>
              <a:t>Mathematics and statistics</a:t>
            </a:r>
            <a:endParaRPr lang="en-GB" altLang="zh-TW" dirty="0" smtClean="0">
              <a:solidFill>
                <a:srgbClr val="3366FF"/>
              </a:solidFill>
              <a:latin typeface="Arial" charset="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a:solidFill>
                  <a:srgbClr val="3366FF"/>
                </a:solidFill>
                <a:ea typeface="ＭＳ Ｐゴシック" charset="0"/>
                <a:cs typeface="Arial" charset="0"/>
              </a:rPr>
              <a:t>Ellis Patrick</a:t>
            </a: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smtClean="0">
                <a:solidFill>
                  <a:srgbClr val="3366FF"/>
                </a:solidFill>
                <a:latin typeface="Arial" charset="0"/>
                <a:ea typeface="ＭＳ Ｐゴシック" charset="0"/>
                <a:cs typeface="Arial" charset="0"/>
              </a:rPr>
              <a:t>Samuel Müller</a:t>
            </a:r>
            <a:endParaRPr lang="en-GB" altLang="zh-TW" dirty="0" smtClean="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solidFill>
                  <a:srgbClr val="3366FF"/>
                </a:solidFill>
              </a:rPr>
              <a:t>Kaushala</a:t>
            </a:r>
            <a:r>
              <a:rPr lang="en-AU" altLang="zh-TW" dirty="0" smtClean="0">
                <a:solidFill>
                  <a:srgbClr val="3366FF"/>
                </a:solidFill>
              </a:rPr>
              <a:t> </a:t>
            </a:r>
            <a:r>
              <a:rPr lang="en-AU" altLang="zh-TW" dirty="0" err="1" smtClean="0">
                <a:solidFill>
                  <a:srgbClr val="3366FF"/>
                </a:solidFill>
              </a:rPr>
              <a:t>Jayawardana</a:t>
            </a:r>
            <a:endParaRPr lang="en-AU" altLang="zh-TW" dirty="0">
              <a:solidFill>
                <a:srgbClr val="3366FF"/>
              </a:solidFill>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solidFill>
                  <a:srgbClr val="3366FF"/>
                </a:solidFill>
                <a:ea typeface="ＭＳ Ｐゴシック" charset="0"/>
                <a:cs typeface="Arial" charset="0"/>
              </a:rPr>
              <a:t>Shila</a:t>
            </a:r>
            <a:r>
              <a:rPr lang="en-AU" altLang="zh-TW" dirty="0" smtClean="0">
                <a:solidFill>
                  <a:srgbClr val="3366FF"/>
                </a:solidFill>
                <a:ea typeface="ＭＳ Ｐゴシック" charset="0"/>
                <a:cs typeface="Arial" charset="0"/>
              </a:rPr>
              <a:t> </a:t>
            </a:r>
            <a:r>
              <a:rPr lang="en-AU" altLang="zh-TW" dirty="0" err="1" smtClean="0">
                <a:solidFill>
                  <a:srgbClr val="3366FF"/>
                </a:solidFill>
                <a:ea typeface="ＭＳ Ｐゴシック" charset="0"/>
                <a:cs typeface="Arial" charset="0"/>
              </a:rPr>
              <a:t>Ghazanfar</a:t>
            </a:r>
            <a:endParaRPr lang="en-AU" altLang="zh-TW" dirty="0" smtClean="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solidFill>
                  <a:srgbClr val="000000"/>
                </a:solidFill>
                <a:ea typeface="ＭＳ Ｐゴシック" charset="0"/>
                <a:cs typeface="Arial" charset="0"/>
              </a:rPr>
              <a:t>Dario </a:t>
            </a:r>
            <a:r>
              <a:rPr lang="en-AU" altLang="zh-TW" dirty="0" err="1" smtClean="0">
                <a:solidFill>
                  <a:srgbClr val="000000"/>
                </a:solidFill>
                <a:ea typeface="ＭＳ Ｐゴシック" charset="0"/>
                <a:cs typeface="Arial" charset="0"/>
              </a:rPr>
              <a:t>Strbenac</a:t>
            </a:r>
            <a:endParaRPr lang="en-GB" altLang="zh-TW" dirty="0" smtClean="0">
              <a:solidFill>
                <a:srgbClr val="000000"/>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kern="1200" dirty="0" err="1" smtClean="0">
                <a:ea typeface="ＭＳ Ｐゴシック" charset="0"/>
                <a:cs typeface="Arial" charset="0"/>
              </a:rPr>
              <a:t>Penghao</a:t>
            </a:r>
            <a:r>
              <a:rPr lang="en-GB" kern="1200" dirty="0" smtClean="0">
                <a:ea typeface="ＭＳ Ｐゴシック" charset="0"/>
                <a:cs typeface="Arial" charset="0"/>
              </a:rPr>
              <a:t> Wang (</a:t>
            </a:r>
            <a:r>
              <a:rPr lang="en-GB" dirty="0" smtClean="0">
                <a:ea typeface="ＭＳ Ｐゴシック" charset="0"/>
                <a:cs typeface="Arial" charset="0"/>
              </a:rPr>
              <a:t>CSIRO</a:t>
            </a:r>
            <a:r>
              <a:rPr lang="en-GB" kern="1200" dirty="0" smtClean="0">
                <a:ea typeface="ＭＳ Ｐゴシック" charset="0"/>
                <a:cs typeface="Arial" charset="0"/>
              </a:rPr>
              <a:t>)</a:t>
            </a: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ea typeface="ＭＳ Ｐゴシック" charset="0"/>
                <a:cs typeface="Arial" charset="0"/>
              </a:rPr>
              <a:t>Anna </a:t>
            </a:r>
            <a:r>
              <a:rPr lang="en-GB" dirty="0" err="1" smtClean="0">
                <a:ea typeface="ＭＳ Ｐゴシック" charset="0"/>
                <a:cs typeface="Arial" charset="0"/>
              </a:rPr>
              <a:t>Campain</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err="1">
                <a:solidFill>
                  <a:srgbClr val="000000"/>
                </a:solidFill>
                <a:ea typeface="ＭＳ Ｐゴシック" charset="0"/>
                <a:cs typeface="Arial" charset="0"/>
              </a:rPr>
              <a:t>Vivek</a:t>
            </a:r>
            <a:r>
              <a:rPr lang="en-GB" altLang="zh-TW" dirty="0">
                <a:solidFill>
                  <a:srgbClr val="000000"/>
                </a:solidFill>
                <a:ea typeface="ＭＳ Ｐゴシック" charset="0"/>
                <a:cs typeface="Arial" charset="0"/>
              </a:rPr>
              <a:t> </a:t>
            </a:r>
            <a:r>
              <a:rPr lang="en-GB" altLang="zh-TW" dirty="0" err="1" smtClean="0">
                <a:solidFill>
                  <a:srgbClr val="000000"/>
                </a:solidFill>
                <a:ea typeface="ＭＳ Ｐゴシック" charset="0"/>
                <a:cs typeface="Arial" charset="0"/>
              </a:rPr>
              <a:t>Jayaswal</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ea typeface="新細明體" charset="0"/>
              </a:rPr>
              <a:t>John </a:t>
            </a:r>
            <a:r>
              <a:rPr lang="en-AU" altLang="zh-TW" dirty="0" err="1" smtClean="0">
                <a:ea typeface="新細明體" charset="0"/>
              </a:rPr>
              <a:t>Ormerod</a:t>
            </a:r>
            <a:endParaRPr lang="en-AU" altLang="zh-TW" dirty="0" smtClean="0">
              <a:ea typeface="新細明體" charset="0"/>
            </a:endParaRPr>
          </a:p>
        </p:txBody>
      </p:sp>
      <p:sp>
        <p:nvSpPr>
          <p:cNvPr id="13" name="Text Box 3"/>
          <p:cNvSpPr txBox="1">
            <a:spLocks noChangeArrowheads="1"/>
          </p:cNvSpPr>
          <p:nvPr/>
        </p:nvSpPr>
        <p:spPr bwMode="auto">
          <a:xfrm>
            <a:off x="3347864" y="1484784"/>
            <a:ext cx="4392488" cy="2736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1" tIns="40816" rIns="81631" bIns="40816"/>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marL="343129" indent="-343129" defTabSz="915010">
              <a:lnSpc>
                <a:spcPct val="80000"/>
              </a:lnSpc>
              <a:spcBef>
                <a:spcPct val="20000"/>
              </a:spcBef>
              <a:buSzPct val="100000"/>
              <a:buFont typeface="Lucida Grande"/>
              <a:buChar char="&gt;"/>
            </a:pPr>
            <a:r>
              <a:rPr lang="en-GB" altLang="zh-TW" dirty="0" smtClean="0">
                <a:solidFill>
                  <a:srgbClr val="993466"/>
                </a:solidFill>
                <a:latin typeface="+mn-lt"/>
                <a:ea typeface="新細明體" charset="0"/>
              </a:rPr>
              <a:t>Melanoma program at</a:t>
            </a:r>
          </a:p>
          <a:p>
            <a:pPr defTabSz="915010">
              <a:lnSpc>
                <a:spcPct val="80000"/>
              </a:lnSpc>
              <a:spcBef>
                <a:spcPct val="20000"/>
              </a:spcBef>
              <a:buSzPct val="100000"/>
            </a:pPr>
            <a:r>
              <a:rPr lang="en-GB" altLang="zh-TW" dirty="0">
                <a:solidFill>
                  <a:srgbClr val="993466"/>
                </a:solidFill>
                <a:latin typeface="+mn-lt"/>
                <a:ea typeface="新細明體" charset="0"/>
              </a:rPr>
              <a:t> </a:t>
            </a:r>
            <a:r>
              <a:rPr lang="en-GB" altLang="zh-TW" dirty="0" smtClean="0">
                <a:solidFill>
                  <a:srgbClr val="993466"/>
                </a:solidFill>
                <a:latin typeface="+mn-lt"/>
                <a:ea typeface="新細明體" charset="0"/>
              </a:rPr>
              <a:t>     MIA/WMI/RPA</a:t>
            </a:r>
          </a:p>
          <a:p>
            <a:pPr marL="743445" lvl="1" indent="-285941" defTabSz="915010">
              <a:lnSpc>
                <a:spcPct val="80000"/>
              </a:lnSpc>
              <a:spcBef>
                <a:spcPct val="20000"/>
              </a:spcBef>
              <a:buClr>
                <a:srgbClr val="000000"/>
              </a:buClr>
              <a:buSzPct val="100000"/>
              <a:buFontTx/>
              <a:buChar char="–"/>
            </a:pPr>
            <a:r>
              <a:rPr lang="en-GB" altLang="zh-TW" dirty="0">
                <a:solidFill>
                  <a:srgbClr val="3366FF"/>
                </a:solidFill>
              </a:rPr>
              <a:t>Graham </a:t>
            </a:r>
            <a:r>
              <a:rPr lang="en-GB" altLang="zh-TW" dirty="0" smtClean="0">
                <a:solidFill>
                  <a:srgbClr val="3366FF"/>
                </a:solidFill>
              </a:rPr>
              <a:t>Mann</a:t>
            </a:r>
            <a:endParaRPr lang="en-US" altLang="zh-TW" dirty="0" smtClean="0">
              <a:solidFill>
                <a:srgbClr val="3366FF"/>
              </a:solidFill>
            </a:endParaRPr>
          </a:p>
          <a:p>
            <a:pPr marL="743445" lvl="1" indent="-285941" defTabSz="915010">
              <a:lnSpc>
                <a:spcPct val="80000"/>
              </a:lnSpc>
              <a:spcBef>
                <a:spcPct val="20000"/>
              </a:spcBef>
              <a:buClr>
                <a:srgbClr val="000000"/>
              </a:buClr>
              <a:buSzPct val="100000"/>
              <a:buFontTx/>
              <a:buChar char="–"/>
            </a:pPr>
            <a:r>
              <a:rPr lang="en-US" altLang="zh-TW" dirty="0" smtClean="0">
                <a:solidFill>
                  <a:srgbClr val="3366FF"/>
                </a:solidFill>
              </a:rPr>
              <a:t>John Thompson</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FontTx/>
              <a:buChar char="–"/>
            </a:pPr>
            <a:r>
              <a:rPr lang="en-GB" altLang="zh-TW" dirty="0" smtClean="0">
                <a:solidFill>
                  <a:srgbClr val="3366FF"/>
                </a:solidFill>
              </a:rPr>
              <a:t>Sarah</a:t>
            </a:r>
            <a:r>
              <a:rPr lang="en-GB" altLang="zh-TW" dirty="0">
                <a:solidFill>
                  <a:srgbClr val="3366FF"/>
                </a:solidFill>
              </a:rPr>
              <a:t>-Jane </a:t>
            </a:r>
            <a:r>
              <a:rPr lang="en-GB" altLang="zh-TW" dirty="0" smtClean="0">
                <a:solidFill>
                  <a:srgbClr val="3366FF"/>
                </a:solidFill>
              </a:rPr>
              <a:t>Schramm</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Char char="–"/>
            </a:pPr>
            <a:r>
              <a:rPr lang="en-GB" dirty="0" err="1" smtClean="0">
                <a:solidFill>
                  <a:schemeClr val="tx1"/>
                </a:solidFill>
                <a:latin typeface="+mn-lt"/>
              </a:rPr>
              <a:t>Gulietta</a:t>
            </a:r>
            <a:r>
              <a:rPr lang="en-GB" dirty="0" smtClean="0">
                <a:solidFill>
                  <a:schemeClr val="tx1"/>
                </a:solidFill>
                <a:latin typeface="+mn-lt"/>
              </a:rPr>
              <a:t> </a:t>
            </a:r>
            <a:r>
              <a:rPr lang="en-GB" dirty="0" err="1">
                <a:solidFill>
                  <a:schemeClr val="tx1"/>
                </a:solidFill>
                <a:latin typeface="+mn-lt"/>
              </a:rPr>
              <a:t>Pupo</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Svetlana </a:t>
            </a:r>
            <a:r>
              <a:rPr lang="en-GB" dirty="0" err="1">
                <a:solidFill>
                  <a:schemeClr val="tx1"/>
                </a:solidFill>
                <a:latin typeface="+mn-lt"/>
              </a:rPr>
              <a:t>Pianova</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Varsha</a:t>
            </a:r>
            <a:r>
              <a:rPr lang="en-GB" dirty="0" smtClean="0">
                <a:solidFill>
                  <a:schemeClr val="tx1"/>
                </a:solidFill>
                <a:latin typeface="+mn-lt"/>
              </a:rPr>
              <a:t> </a:t>
            </a:r>
            <a:r>
              <a:rPr lang="en-GB" dirty="0" err="1">
                <a:solidFill>
                  <a:schemeClr val="tx1"/>
                </a:solidFill>
                <a:latin typeface="+mn-lt"/>
              </a:rPr>
              <a:t>Tembe</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Lauren </a:t>
            </a:r>
            <a:r>
              <a:rPr lang="en-GB" dirty="0" err="1" smtClean="0">
                <a:solidFill>
                  <a:schemeClr val="tx1"/>
                </a:solidFill>
                <a:latin typeface="+mn-lt"/>
              </a:rPr>
              <a:t>Haydu</a:t>
            </a:r>
            <a:r>
              <a:rPr lang="en-GB" dirty="0" smtClean="0">
                <a:solidFill>
                  <a:srgbClr val="3366FF"/>
                </a:solidFill>
                <a:latin typeface="+mn-lt"/>
              </a:rPr>
              <a:t> </a:t>
            </a:r>
          </a:p>
          <a:p>
            <a:pPr marL="743445" lvl="1" indent="-285941" defTabSz="915010">
              <a:lnSpc>
                <a:spcPct val="80000"/>
              </a:lnSpc>
              <a:spcBef>
                <a:spcPct val="20000"/>
              </a:spcBef>
              <a:buClr>
                <a:srgbClr val="000000"/>
              </a:buClr>
              <a:buSzPct val="100000"/>
              <a:buFont typeface="Arial" pitchFamily="34" charset="0"/>
              <a:buChar char="–"/>
            </a:pPr>
            <a:endParaRPr lang="en-GB" dirty="0" smtClean="0">
              <a:solidFill>
                <a:schemeClr val="tx1"/>
              </a:solidFill>
              <a:latin typeface="+mn-lt"/>
            </a:endParaRPr>
          </a:p>
          <a:p>
            <a:pPr marL="343129" indent="-343129" defTabSz="915010" hangingPunct="0">
              <a:lnSpc>
                <a:spcPct val="80000"/>
              </a:lnSpc>
              <a:spcBef>
                <a:spcPct val="20000"/>
              </a:spcBef>
              <a:buClr>
                <a:schemeClr val="accent2">
                  <a:lumMod val="60000"/>
                  <a:lumOff val="40000"/>
                </a:schemeClr>
              </a:buClr>
              <a:buSzPct val="100000"/>
              <a:buNone/>
            </a:pPr>
            <a:r>
              <a:rPr lang="en-GB" altLang="zh-TW" dirty="0" smtClean="0">
                <a:solidFill>
                  <a:srgbClr val="993466"/>
                </a:solidFill>
                <a:latin typeface="+mn-lt"/>
                <a:ea typeface="新細明體" charset="0"/>
                <a:cs typeface="+mn-cs"/>
              </a:rPr>
              <a:t>	 Tumour bank and pathology</a:t>
            </a:r>
          </a:p>
          <a:p>
            <a:pPr marL="743445" lvl="1" indent="-285941" defTabSz="915010" hangingPunct="0">
              <a:lnSpc>
                <a:spcPct val="80000"/>
              </a:lnSpc>
              <a:spcBef>
                <a:spcPct val="20000"/>
              </a:spcBef>
              <a:buClr>
                <a:srgbClr val="000000"/>
              </a:buClr>
              <a:buSzPct val="100000"/>
              <a:buFont typeface="Arial" pitchFamily="34" charset="0"/>
              <a:buChar char="–"/>
            </a:pPr>
            <a:r>
              <a:rPr lang="en-GB" altLang="zh-TW" dirty="0" smtClean="0">
                <a:solidFill>
                  <a:srgbClr val="3366FF"/>
                </a:solidFill>
              </a:rPr>
              <a:t>Richard </a:t>
            </a:r>
            <a:r>
              <a:rPr lang="en-GB" altLang="zh-TW" dirty="0" err="1" smtClean="0">
                <a:solidFill>
                  <a:srgbClr val="3366FF"/>
                </a:solidFill>
              </a:rPr>
              <a:t>Scolyer</a:t>
            </a:r>
            <a:endParaRPr lang="en-GB" dirty="0" smtClean="0">
              <a:solidFill>
                <a:schemeClr val="tx1"/>
              </a:solidFill>
              <a:latin typeface="+mn-lt"/>
            </a:endParaRP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Cadance</a:t>
            </a:r>
            <a:r>
              <a:rPr lang="en-GB" dirty="0" smtClean="0">
                <a:solidFill>
                  <a:schemeClr val="tx1"/>
                </a:solidFill>
                <a:latin typeface="+mn-lt"/>
              </a:rPr>
              <a:t> Carter</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Chitra</a:t>
            </a:r>
            <a:r>
              <a:rPr lang="en-GB" dirty="0" smtClean="0">
                <a:solidFill>
                  <a:schemeClr val="tx1"/>
                </a:solidFill>
                <a:latin typeface="+mn-lt"/>
              </a:rPr>
              <a:t> De Silva</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Ken Lai</a:t>
            </a:r>
          </a:p>
          <a:p>
            <a:pPr marL="743445" lvl="1" indent="-285941" defTabSz="915010" hangingPunct="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James </a:t>
            </a:r>
            <a:r>
              <a:rPr lang="en-GB" dirty="0" err="1" smtClean="0">
                <a:solidFill>
                  <a:schemeClr val="tx1"/>
                </a:solidFill>
                <a:latin typeface="+mn-lt"/>
              </a:rPr>
              <a:t>Wilmott</a:t>
            </a:r>
            <a:endParaRPr lang="en-GB" dirty="0" smtClean="0">
              <a:solidFill>
                <a:schemeClr val="tx1"/>
              </a:solidFill>
              <a:latin typeface="+mn-lt"/>
            </a:endParaRPr>
          </a:p>
          <a:p>
            <a:pPr lvl="1"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8384" y="4221088"/>
            <a:ext cx="762534" cy="12625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5654592"/>
            <a:ext cx="2592287" cy="798744"/>
          </a:xfrm>
          <a:prstGeom prst="rect">
            <a:avLst/>
          </a:prstGeom>
        </p:spPr>
      </p:pic>
      <p:pic>
        <p:nvPicPr>
          <p:cNvPr id="3" name="Picture 2"/>
          <p:cNvPicPr>
            <a:picLocks noChangeAspect="1"/>
          </p:cNvPicPr>
          <p:nvPr/>
        </p:nvPicPr>
        <p:blipFill>
          <a:blip r:embed="rId5"/>
          <a:stretch>
            <a:fillRect/>
          </a:stretch>
        </p:blipFill>
        <p:spPr>
          <a:xfrm>
            <a:off x="395536" y="5517232"/>
            <a:ext cx="1409700" cy="878887"/>
          </a:xfrm>
          <a:prstGeom prst="rect">
            <a:avLst/>
          </a:prstGeom>
        </p:spPr>
      </p:pic>
      <p:sp>
        <p:nvSpPr>
          <p:cNvPr id="4" name="TextBox 3"/>
          <p:cNvSpPr txBox="1"/>
          <p:nvPr/>
        </p:nvSpPr>
        <p:spPr>
          <a:xfrm>
            <a:off x="6830475" y="1196752"/>
            <a:ext cx="2304256" cy="2489912"/>
          </a:xfrm>
          <a:prstGeom prst="rect">
            <a:avLst/>
          </a:prstGeom>
          <a:noFill/>
        </p:spPr>
        <p:txBody>
          <a:bodyPr wrap="square" rtlCol="0">
            <a:spAutoFit/>
          </a:bodyPr>
          <a:lstStyle/>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zh-TW" dirty="0">
              <a:ea typeface="ＭＳ Ｐゴシック" charset="0"/>
            </a:endParaRPr>
          </a:p>
          <a:p>
            <a:pPr marL="0" indent="0">
              <a:lnSpc>
                <a:spcPct val="80000"/>
              </a:lnSpc>
              <a:buClr>
                <a:schemeClr val="accent2">
                  <a:lumMod val="60000"/>
                  <a:lumOff val="40000"/>
                </a:schemeClr>
              </a:buClr>
              <a:buSzPct val="100000"/>
              <a:buNone/>
            </a:pPr>
            <a:r>
              <a:rPr lang="en-GB" altLang="zh-TW" sz="2000" dirty="0" smtClean="0">
                <a:solidFill>
                  <a:srgbClr val="993466"/>
                </a:solidFill>
                <a:ea typeface="新細明體" charset="0"/>
              </a:rPr>
              <a:t>Proteomics </a:t>
            </a:r>
            <a:r>
              <a:rPr lang="en-GB" altLang="zh-TW" sz="2000" dirty="0">
                <a:solidFill>
                  <a:srgbClr val="993466"/>
                </a:solidFill>
                <a:ea typeface="新細明體" charset="0"/>
              </a:rPr>
              <a:t>research unit</a:t>
            </a:r>
          </a:p>
          <a:p>
            <a:pPr>
              <a:lnSpc>
                <a:spcPct val="80000"/>
              </a:lnSpc>
              <a:buClr>
                <a:srgbClr val="000000"/>
              </a:buClr>
              <a:buSzPct val="100000"/>
            </a:pPr>
            <a:endParaRPr lang="en-GB" altLang="zh-TW" sz="2000" dirty="0" smtClean="0"/>
          </a:p>
          <a:p>
            <a:pPr>
              <a:lnSpc>
                <a:spcPct val="80000"/>
              </a:lnSpc>
              <a:buClr>
                <a:srgbClr val="000000"/>
              </a:buClr>
              <a:buSzPct val="100000"/>
            </a:pPr>
            <a:r>
              <a:rPr lang="en-GB" altLang="zh-TW" sz="2000" dirty="0" smtClean="0"/>
              <a:t>- Ben Crossett-</a:t>
            </a:r>
          </a:p>
          <a:p>
            <a:pPr>
              <a:lnSpc>
                <a:spcPct val="80000"/>
              </a:lnSpc>
              <a:buClr>
                <a:srgbClr val="000000"/>
              </a:buClr>
              <a:buSzPct val="100000"/>
            </a:pPr>
            <a:r>
              <a:rPr lang="en-GB" altLang="zh-TW" sz="2000" dirty="0" smtClean="0">
                <a:solidFill>
                  <a:srgbClr val="000000"/>
                </a:solidFill>
              </a:rPr>
              <a:t>- </a:t>
            </a:r>
            <a:r>
              <a:rPr lang="en-GB" altLang="zh-TW" sz="2000" dirty="0" err="1" smtClean="0">
                <a:solidFill>
                  <a:srgbClr val="000000"/>
                </a:solidFill>
              </a:rPr>
              <a:t>Swetlana</a:t>
            </a:r>
            <a:r>
              <a:rPr lang="en-GB" altLang="zh-TW" sz="2000" dirty="0" smtClean="0">
                <a:solidFill>
                  <a:srgbClr val="000000"/>
                </a:solidFill>
              </a:rPr>
              <a:t> </a:t>
            </a:r>
            <a:r>
              <a:rPr lang="en-GB" altLang="zh-TW" sz="2000" dirty="0" err="1">
                <a:solidFill>
                  <a:srgbClr val="000000"/>
                </a:solidFill>
              </a:rPr>
              <a:t>Mactier</a:t>
            </a:r>
            <a:endParaRPr lang="en-GB" altLang="zh-TW" sz="2000" dirty="0">
              <a:solidFill>
                <a:srgbClr val="000000"/>
              </a:solidFill>
            </a:endParaRPr>
          </a:p>
          <a:p>
            <a:pPr>
              <a:lnSpc>
                <a:spcPct val="80000"/>
              </a:lnSpc>
              <a:buClr>
                <a:srgbClr val="000000"/>
              </a:buClr>
              <a:buSzPct val="100000"/>
            </a:pPr>
            <a:r>
              <a:rPr lang="en-GB" altLang="zh-TW" sz="2000" dirty="0" smtClean="0"/>
              <a:t>- Richard </a:t>
            </a:r>
            <a:r>
              <a:rPr lang="en-GB" altLang="zh-TW" sz="2000" dirty="0" err="1"/>
              <a:t>Christopherson</a:t>
            </a:r>
            <a:endParaRPr lang="en-GB" altLang="zh-TW" sz="2000" dirty="0"/>
          </a:p>
          <a:p>
            <a:pPr lvl="1" eaLnBrk="1" hangingPunct="1">
              <a:lnSpc>
                <a:spcPct val="80000"/>
              </a:lnSpc>
            </a:pPr>
            <a:endParaRPr lang="en-AU" altLang="zh-TW" dirty="0">
              <a:ea typeface="新細明體" charset="0"/>
            </a:endParaRPr>
          </a:p>
          <a:p>
            <a:endParaRPr kumimoji="1" lang="zh-TW" altLang="en-US" dirty="0"/>
          </a:p>
        </p:txBody>
      </p:sp>
    </p:spTree>
    <p:extLst>
      <p:ext uri="{BB962C8B-B14F-4D97-AF65-F5344CB8AC3E}">
        <p14:creationId xmlns:p14="http://schemas.microsoft.com/office/powerpoint/2010/main" val="799726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TW" altLang="en-US"/>
          </a:p>
        </p:txBody>
      </p:sp>
      <p:sp>
        <p:nvSpPr>
          <p:cNvPr id="3" name="Slide Number Placeholder 2"/>
          <p:cNvSpPr>
            <a:spLocks noGrp="1"/>
          </p:cNvSpPr>
          <p:nvPr>
            <p:ph type="sldNum" sz="quarter" idx="12"/>
          </p:nvPr>
        </p:nvSpPr>
        <p:spPr/>
        <p:txBody>
          <a:bodyPr/>
          <a:lstStyle/>
          <a:p>
            <a:fld id="{5EB0718A-1B3D-42D2-9A2B-FB6CFA4B4E8D}" type="slidenum">
              <a:rPr lang="en-AU" smtClean="0"/>
              <a:pPr/>
              <a:t>27</a:t>
            </a:fld>
            <a:endParaRPr lang="en-AU"/>
          </a:p>
        </p:txBody>
      </p:sp>
      <p:sp>
        <p:nvSpPr>
          <p:cNvPr id="4" name="Picture Placeholder 3"/>
          <p:cNvSpPr>
            <a:spLocks noGrp="1"/>
          </p:cNvSpPr>
          <p:nvPr>
            <p:ph type="pic" sz="quarter" idx="14"/>
          </p:nvPr>
        </p:nvSpPr>
        <p:spPr/>
      </p:sp>
      <p:sp>
        <p:nvSpPr>
          <p:cNvPr id="5" name="Text Placeholder 4"/>
          <p:cNvSpPr>
            <a:spLocks noGrp="1"/>
          </p:cNvSpPr>
          <p:nvPr>
            <p:ph type="body" sz="quarter" idx="13"/>
          </p:nvPr>
        </p:nvSpPr>
        <p:spPr/>
        <p:txBody>
          <a:bodyPr/>
          <a:lstStyle/>
          <a:p>
            <a:endParaRPr kumimoji="1" lang="zh-TW" altLang="en-US"/>
          </a:p>
        </p:txBody>
      </p:sp>
    </p:spTree>
    <p:extLst>
      <p:ext uri="{BB962C8B-B14F-4D97-AF65-F5344CB8AC3E}">
        <p14:creationId xmlns:p14="http://schemas.microsoft.com/office/powerpoint/2010/main" val="3176609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do we compare error rate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3" name="Text Placeholder 2"/>
          <p:cNvSpPr>
            <a:spLocks noGrp="1"/>
          </p:cNvSpPr>
          <p:nvPr>
            <p:ph type="body" sz="quarter" idx="13"/>
          </p:nvPr>
        </p:nvSpPr>
        <p:spPr/>
        <p:txBody>
          <a:bodyPr/>
          <a:lstStyle/>
          <a:p>
            <a:r>
              <a:rPr kumimoji="1" lang="en-AU" altLang="zh-TW" dirty="0" smtClean="0"/>
              <a:t>Cross-validating feature selection method is important</a:t>
            </a:r>
            <a:endParaRPr kumimoji="1" lang="zh-TW" altLang="en-US" dirty="0"/>
          </a:p>
        </p:txBody>
      </p:sp>
      <p:pic>
        <p:nvPicPr>
          <p:cNvPr id="11" name="Picture Placeholder 10"/>
          <p:cNvPicPr>
            <a:picLocks noGrp="1" noChangeAspect="1"/>
          </p:cNvPicPr>
          <p:nvPr>
            <p:ph type="pic" sz="quarter" idx="14"/>
          </p:nvPr>
        </p:nvPicPr>
        <p:blipFill>
          <a:blip r:embed="rId2"/>
          <a:srcRect l="-42554" r="-42554"/>
          <a:stretch>
            <a:fillRect/>
          </a:stretch>
        </p:blipFill>
        <p:spPr>
          <a:xfrm>
            <a:off x="229492" y="1773240"/>
            <a:ext cx="8662988" cy="4679949"/>
          </a:xfrm>
        </p:spPr>
      </p:pic>
      <p:sp>
        <p:nvSpPr>
          <p:cNvPr id="8" name="Rectangle 7"/>
          <p:cNvSpPr/>
          <p:nvPr/>
        </p:nvSpPr>
        <p:spPr>
          <a:xfrm>
            <a:off x="4139952" y="1772816"/>
            <a:ext cx="2880320" cy="4608512"/>
          </a:xfrm>
          <a:prstGeom prst="rect">
            <a:avLst/>
          </a:prstGeom>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2445625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AU" altLang="zh-TW" dirty="0"/>
              <a:t>Average 5-fold cross validation</a:t>
            </a:r>
            <a:endParaRPr kumimoji="1" lang="zh-TW" altLang="en-US" dirty="0"/>
          </a:p>
        </p:txBody>
      </p:sp>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01664" y="1268760"/>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884368" y="3805596"/>
            <a:ext cx="2880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316416" y="2636912"/>
            <a:ext cx="72008" cy="2160240"/>
          </a:xfrm>
          <a:prstGeom prst="rect">
            <a:avLst/>
          </a:prstGeom>
          <a:pattFill prst="nar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5" name="TextBox 54"/>
          <p:cNvSpPr txBox="1"/>
          <p:nvPr/>
        </p:nvSpPr>
        <p:spPr>
          <a:xfrm>
            <a:off x="7884368" y="2204864"/>
            <a:ext cx="1172241" cy="369332"/>
          </a:xfrm>
          <a:prstGeom prst="rect">
            <a:avLst/>
          </a:prstGeom>
          <a:noFill/>
        </p:spPr>
        <p:txBody>
          <a:bodyPr wrap="none" rtlCol="0">
            <a:spAutoFit/>
          </a:bodyPr>
          <a:lstStyle/>
          <a:p>
            <a:r>
              <a:rPr kumimoji="1" lang="en-AU" altLang="zh-TW" dirty="0" smtClean="0"/>
              <a:t>CV errors</a:t>
            </a:r>
            <a:endParaRPr kumimoji="1" lang="zh-TW" altLang="en-US" dirty="0"/>
          </a:p>
        </p:txBody>
      </p:sp>
      <p:pic>
        <p:nvPicPr>
          <p:cNvPr id="40" name="Content Placeholder 26"/>
          <p:cNvPicPr>
            <a:picLocks noChangeAspect="1"/>
          </p:cNvPicPr>
          <p:nvPr/>
        </p:nvPicPr>
        <p:blipFill rotWithShape="1">
          <a:blip r:embed="rId3"/>
          <a:srcRect l="11767" t="9699" r="84961" b="4571"/>
          <a:stretch/>
        </p:blipFill>
        <p:spPr>
          <a:xfrm rot="5400000">
            <a:off x="4464050" y="1592734"/>
            <a:ext cx="101275" cy="1325535"/>
          </a:xfrm>
          <a:prstGeom prst="rect">
            <a:avLst/>
          </a:prstGeom>
          <a:ln>
            <a:solidFill>
              <a:schemeClr val="tx1"/>
            </a:solidFill>
          </a:ln>
        </p:spPr>
      </p:pic>
      <p:pic>
        <p:nvPicPr>
          <p:cNvPr id="41" name="Content Placeholder 26"/>
          <p:cNvPicPr>
            <a:picLocks noChangeAspect="1"/>
          </p:cNvPicPr>
          <p:nvPr/>
        </p:nvPicPr>
        <p:blipFill rotWithShape="1">
          <a:blip r:embed="rId3"/>
          <a:srcRect l="5888" t="7135" r="90840" b="7135"/>
          <a:stretch/>
        </p:blipFill>
        <p:spPr>
          <a:xfrm rot="5400000">
            <a:off x="4471688" y="1595871"/>
            <a:ext cx="101275" cy="1325535"/>
          </a:xfrm>
          <a:prstGeom prst="rect">
            <a:avLst/>
          </a:prstGeom>
          <a:ln>
            <a:solidFill>
              <a:schemeClr val="tx1"/>
            </a:solidFill>
          </a:ln>
        </p:spPr>
      </p:pic>
    </p:spTree>
    <p:extLst>
      <p:ext uri="{BB962C8B-B14F-4D97-AF65-F5344CB8AC3E}">
        <p14:creationId xmlns:p14="http://schemas.microsoft.com/office/powerpoint/2010/main" val="1781363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 Research aims</a:t>
            </a:r>
            <a:endParaRPr lang="en-AU" dirty="0"/>
          </a:p>
        </p:txBody>
      </p:sp>
      <p:sp>
        <p:nvSpPr>
          <p:cNvPr id="3" name="Content Placeholder 2"/>
          <p:cNvSpPr>
            <a:spLocks noGrp="1"/>
          </p:cNvSpPr>
          <p:nvPr>
            <p:ph idx="1"/>
          </p:nvPr>
        </p:nvSpPr>
        <p:spPr>
          <a:xfrm>
            <a:off x="395536" y="1700808"/>
            <a:ext cx="4249168" cy="4103885"/>
          </a:xfrm>
        </p:spPr>
        <p:txBody>
          <a:bodyPr>
            <a:normAutofit fontScale="85000" lnSpcReduction="20000"/>
          </a:bodyPr>
          <a:lstStyle/>
          <a:p>
            <a:pPr algn="just"/>
            <a:r>
              <a:rPr lang="en-AU" sz="2400" dirty="0" smtClean="0"/>
              <a:t>New </a:t>
            </a:r>
            <a:r>
              <a:rPr lang="en-AU" sz="2400" dirty="0"/>
              <a:t>prognostic </a:t>
            </a:r>
            <a:r>
              <a:rPr lang="en-AU" sz="2400" dirty="0" smtClean="0"/>
              <a:t>markers</a:t>
            </a:r>
          </a:p>
          <a:p>
            <a:pPr lvl="1" algn="just"/>
            <a:r>
              <a:rPr lang="en-AU" sz="2000" dirty="0" smtClean="0"/>
              <a:t>To </a:t>
            </a:r>
            <a:r>
              <a:rPr lang="en-AU" sz="2000" dirty="0"/>
              <a:t>determine whether there are significant biomarker and pathway differences between melanomas of good and bad prognosis after resection of nodal metastatic </a:t>
            </a:r>
            <a:r>
              <a:rPr lang="en-AU" sz="2000" dirty="0" smtClean="0"/>
              <a:t>disease; </a:t>
            </a:r>
          </a:p>
          <a:p>
            <a:pPr lvl="1" algn="just"/>
            <a:endParaRPr lang="en-AU" sz="2400" dirty="0" smtClean="0"/>
          </a:p>
          <a:p>
            <a:pPr algn="just"/>
            <a:r>
              <a:rPr lang="en-AU" sz="2400" dirty="0" smtClean="0"/>
              <a:t>New therapeutic targets</a:t>
            </a:r>
          </a:p>
          <a:p>
            <a:pPr lvl="1" algn="just"/>
            <a:r>
              <a:rPr lang="en-AU" sz="2000" dirty="0" smtClean="0"/>
              <a:t>To </a:t>
            </a:r>
            <a:r>
              <a:rPr lang="en-AU" sz="2000" dirty="0"/>
              <a:t>identify and validate the principal regulatory pathway abnormalities that characterise metastatic (stage III and </a:t>
            </a:r>
            <a:r>
              <a:rPr lang="en-AU" sz="2000" dirty="0" smtClean="0"/>
              <a:t>IV) melanomas; </a:t>
            </a:r>
          </a:p>
          <a:p>
            <a:pPr lvl="1" algn="just"/>
            <a:r>
              <a:rPr lang="en-AU" sz="2000" dirty="0" smtClean="0"/>
              <a:t>To </a:t>
            </a:r>
            <a:r>
              <a:rPr lang="en-AU" sz="2000" dirty="0"/>
              <a:t>investigate novel genomic drivers of melanoma tumour progression and outcome</a:t>
            </a:r>
            <a:r>
              <a:rPr lang="en-AU" sz="2000" dirty="0" smtClean="0"/>
              <a:t>.</a:t>
            </a:r>
            <a:endParaRPr lang="en-AU" sz="2000" dirty="0"/>
          </a:p>
        </p:txBody>
      </p:sp>
      <p:sp>
        <p:nvSpPr>
          <p:cNvPr id="5" name="Magnetic Disk 4"/>
          <p:cNvSpPr/>
          <p:nvPr/>
        </p:nvSpPr>
        <p:spPr>
          <a:xfrm>
            <a:off x="4716016" y="1412776"/>
            <a:ext cx="1440160" cy="122413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sz="1600" dirty="0" smtClean="0"/>
          </a:p>
          <a:p>
            <a:pPr algn="ctr"/>
            <a:r>
              <a:rPr kumimoji="1" lang="en-AU" altLang="zh-TW" sz="1600" dirty="0" smtClean="0"/>
              <a:t>84 Stage III </a:t>
            </a:r>
          </a:p>
          <a:p>
            <a:pPr algn="ctr"/>
            <a:r>
              <a:rPr kumimoji="1" lang="en-AU" altLang="zh-TW" sz="1600" dirty="0" smtClean="0"/>
              <a:t>Melanoma specimens</a:t>
            </a:r>
          </a:p>
        </p:txBody>
      </p:sp>
      <p:sp>
        <p:nvSpPr>
          <p:cNvPr id="6" name="Rectangle 5"/>
          <p:cNvSpPr/>
          <p:nvPr/>
        </p:nvSpPr>
        <p:spPr>
          <a:xfrm>
            <a:off x="6372200" y="2060848"/>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3366FF"/>
                </a:solidFill>
              </a:rPr>
              <a:t>SNP array / </a:t>
            </a:r>
            <a:r>
              <a:rPr lang="en-AU" sz="1400" b="1" dirty="0" err="1" smtClean="0">
                <a:solidFill>
                  <a:srgbClr val="3366FF"/>
                </a:solidFill>
              </a:rPr>
              <a:t>Exome-seq</a:t>
            </a:r>
            <a:endParaRPr lang="en-AU" sz="1400" b="1" dirty="0">
              <a:solidFill>
                <a:srgbClr val="3366FF"/>
              </a:solidFill>
            </a:endParaRPr>
          </a:p>
          <a:p>
            <a:pPr algn="ctr"/>
            <a:r>
              <a:rPr lang="en-AU" sz="1400" b="1" dirty="0" smtClean="0">
                <a:solidFill>
                  <a:srgbClr val="3366FF"/>
                </a:solidFill>
              </a:rPr>
              <a:t>DNA</a:t>
            </a:r>
            <a:r>
              <a:rPr lang="en-AU" sz="1400" b="1" dirty="0">
                <a:solidFill>
                  <a:srgbClr val="3366FF"/>
                </a:solidFill>
              </a:rPr>
              <a:t>-</a:t>
            </a:r>
            <a:r>
              <a:rPr lang="en-AU" sz="1400" b="1" dirty="0" err="1">
                <a:solidFill>
                  <a:srgbClr val="3366FF"/>
                </a:solidFill>
              </a:rPr>
              <a:t>seq</a:t>
            </a:r>
            <a:endParaRPr lang="en-AU" sz="1400" b="1" dirty="0">
              <a:solidFill>
                <a:srgbClr val="3366FF"/>
              </a:solidFill>
            </a:endParaRPr>
          </a:p>
        </p:txBody>
      </p:sp>
      <p:sp>
        <p:nvSpPr>
          <p:cNvPr id="7" name="Rectangle 6"/>
          <p:cNvSpPr/>
          <p:nvPr/>
        </p:nvSpPr>
        <p:spPr>
          <a:xfrm>
            <a:off x="6372200" y="3185808"/>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3366FF"/>
                </a:solidFill>
              </a:rPr>
              <a:t>mRNA array / 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8" name="Rectangle 7"/>
          <p:cNvSpPr/>
          <p:nvPr/>
        </p:nvSpPr>
        <p:spPr>
          <a:xfrm>
            <a:off x="6372200" y="428963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rgbClr val="3366FF"/>
                </a:solidFill>
              </a:rPr>
              <a:t>iTRAQ</a:t>
            </a:r>
            <a:r>
              <a:rPr lang="en-AU" sz="1400" b="1" dirty="0" smtClean="0">
                <a:solidFill>
                  <a:srgbClr val="000000"/>
                </a:solidFill>
              </a:rPr>
              <a:t> / MS/MS</a:t>
            </a:r>
            <a:endParaRPr lang="en-AU" sz="1400" b="1" dirty="0">
              <a:solidFill>
                <a:srgbClr val="000000"/>
              </a:solidFill>
            </a:endParaRPr>
          </a:p>
        </p:txBody>
      </p:sp>
      <p:sp>
        <p:nvSpPr>
          <p:cNvPr id="9" name="Rectangle 8"/>
          <p:cNvSpPr/>
          <p:nvPr/>
        </p:nvSpPr>
        <p:spPr>
          <a:xfrm>
            <a:off x="6372200" y="5445304"/>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3366FF"/>
                </a:solidFill>
              </a:rPr>
              <a:t>Clinical </a:t>
            </a:r>
            <a:r>
              <a:rPr lang="en-AU" sz="1400" b="1" dirty="0">
                <a:solidFill>
                  <a:srgbClr val="3366FF"/>
                </a:solidFill>
              </a:rPr>
              <a:t>and pathological data</a:t>
            </a:r>
          </a:p>
        </p:txBody>
      </p:sp>
      <p:cxnSp>
        <p:nvCxnSpPr>
          <p:cNvPr id="11" name="Straight Arrow Connector 10"/>
          <p:cNvCxnSpPr/>
          <p:nvPr/>
        </p:nvCxnSpPr>
        <p:spPr>
          <a:xfrm>
            <a:off x="7524328" y="2780928"/>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24328" y="3933056"/>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524328" y="50402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86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3"/>
          <a:srcRect l="5888" t="7135" r="90840" b="7135"/>
          <a:stretch/>
        </p:blipFill>
        <p:spPr>
          <a:xfrm rot="5400000">
            <a:off x="4471688" y="1595871"/>
            <a:ext cx="101275" cy="1325535"/>
          </a:xfrm>
          <a:ln>
            <a:solidFill>
              <a:schemeClr val="tx1"/>
            </a:solidFill>
          </a:ln>
        </p:spPr>
      </p:pic>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5" y="1238793"/>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078903" y="4818812"/>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084168" y="5301208"/>
            <a:ext cx="1989472" cy="707886"/>
          </a:xfrm>
          <a:prstGeom prst="rect">
            <a:avLst/>
          </a:prstGeom>
          <a:noFill/>
        </p:spPr>
        <p:txBody>
          <a:bodyPr wrap="none" rtlCol="0">
            <a:spAutoFit/>
          </a:bodyPr>
          <a:lstStyle/>
          <a:p>
            <a:pPr algn="ctr"/>
            <a:r>
              <a:rPr kumimoji="1" lang="en-AU" altLang="zh-TW" sz="2000" dirty="0" smtClean="0"/>
              <a:t>Average patient </a:t>
            </a:r>
          </a:p>
          <a:p>
            <a:pPr algn="ctr"/>
            <a:r>
              <a:rPr kumimoji="1" lang="en-AU" altLang="zh-TW" sz="2000" dirty="0" smtClean="0"/>
              <a:t>accuracy </a:t>
            </a:r>
            <a:endParaRPr kumimoji="1" lang="zh-TW" altLang="en-US" sz="2000" dirty="0"/>
          </a:p>
        </p:txBody>
      </p:sp>
      <p:pic>
        <p:nvPicPr>
          <p:cNvPr id="52" name="Content Placeholder 7" descr="misclassification.24.2014_edited.pdf"/>
          <p:cNvPicPr>
            <a:picLocks noChangeAspect="1"/>
          </p:cNvPicPr>
          <p:nvPr/>
        </p:nvPicPr>
        <p:blipFill rotWithShape="1">
          <a:blip r:embed="rId6">
            <a:extLst>
              <a:ext uri="{28A0092B-C50C-407E-A947-70E740481C1C}">
                <a14:useLocalDpi xmlns:a14="http://schemas.microsoft.com/office/drawing/2010/main" val="0"/>
              </a:ext>
            </a:extLst>
          </a:blip>
          <a:srcRect l="21525" t="88362" r="17192" b="9590"/>
          <a:stretch/>
        </p:blipFill>
        <p:spPr>
          <a:xfrm>
            <a:off x="6372200" y="6093296"/>
            <a:ext cx="1368152" cy="115395"/>
          </a:xfrm>
          <a:prstGeom prst="rect">
            <a:avLst/>
          </a:prstGeom>
        </p:spPr>
      </p:pic>
      <p:sp>
        <p:nvSpPr>
          <p:cNvPr id="3" name="Title 2"/>
          <p:cNvSpPr>
            <a:spLocks noGrp="1"/>
          </p:cNvSpPr>
          <p:nvPr>
            <p:ph type="title"/>
          </p:nvPr>
        </p:nvSpPr>
        <p:spPr/>
        <p:txBody>
          <a:bodyPr/>
          <a:lstStyle/>
          <a:p>
            <a:r>
              <a:rPr kumimoji="1" lang="en-AU" altLang="zh-TW" dirty="0"/>
              <a:t>Average 5-fold cross validation</a:t>
            </a:r>
            <a:endParaRPr kumimoji="1" lang="zh-TW" altLang="en-US" dirty="0"/>
          </a:p>
        </p:txBody>
      </p:sp>
    </p:spTree>
    <p:extLst>
      <p:ext uri="{BB962C8B-B14F-4D97-AF65-F5344CB8AC3E}">
        <p14:creationId xmlns:p14="http://schemas.microsoft.com/office/powerpoint/2010/main" val="18299140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3"/>
          <a:srcRect l="5888" t="7135" r="90840" b="7135"/>
          <a:stretch/>
        </p:blipFill>
        <p:spPr>
          <a:xfrm rot="5400000">
            <a:off x="4471688" y="1595871"/>
            <a:ext cx="101275" cy="1325535"/>
          </a:xfrm>
          <a:ln>
            <a:solidFill>
              <a:schemeClr val="tx1"/>
            </a:solidFill>
          </a:ln>
        </p:spPr>
      </p:pic>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5" y="1238793"/>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078903" y="4818812"/>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084168" y="5301208"/>
            <a:ext cx="1989472" cy="707886"/>
          </a:xfrm>
          <a:prstGeom prst="rect">
            <a:avLst/>
          </a:prstGeom>
          <a:noFill/>
        </p:spPr>
        <p:txBody>
          <a:bodyPr wrap="none" rtlCol="0">
            <a:spAutoFit/>
          </a:bodyPr>
          <a:lstStyle/>
          <a:p>
            <a:pPr algn="ctr"/>
            <a:r>
              <a:rPr kumimoji="1" lang="en-AU" altLang="zh-TW" sz="2000" dirty="0" smtClean="0"/>
              <a:t>Average patient </a:t>
            </a:r>
          </a:p>
          <a:p>
            <a:pPr algn="ctr"/>
            <a:r>
              <a:rPr kumimoji="1" lang="en-AU" altLang="zh-TW" sz="2000" dirty="0" smtClean="0"/>
              <a:t>accuracy </a:t>
            </a:r>
            <a:endParaRPr kumimoji="1" lang="zh-TW" altLang="en-US" sz="2000" dirty="0"/>
          </a:p>
        </p:txBody>
      </p:sp>
      <p:pic>
        <p:nvPicPr>
          <p:cNvPr id="52" name="Content Placeholder 7" descr="misclassification.24.2014_edited.pdf"/>
          <p:cNvPicPr>
            <a:picLocks noChangeAspect="1"/>
          </p:cNvPicPr>
          <p:nvPr/>
        </p:nvPicPr>
        <p:blipFill rotWithShape="1">
          <a:blip r:embed="rId6">
            <a:extLst>
              <a:ext uri="{28A0092B-C50C-407E-A947-70E740481C1C}">
                <a14:useLocalDpi xmlns:a14="http://schemas.microsoft.com/office/drawing/2010/main" val="0"/>
              </a:ext>
            </a:extLst>
          </a:blip>
          <a:srcRect l="21525" t="88362" r="17192" b="9590"/>
          <a:stretch/>
        </p:blipFill>
        <p:spPr>
          <a:xfrm>
            <a:off x="6372200" y="6093296"/>
            <a:ext cx="1368152" cy="115395"/>
          </a:xfrm>
          <a:prstGeom prst="rect">
            <a:avLst/>
          </a:prstGeom>
        </p:spPr>
      </p:pic>
      <p:sp>
        <p:nvSpPr>
          <p:cNvPr id="3" name="Title 2"/>
          <p:cNvSpPr>
            <a:spLocks noGrp="1"/>
          </p:cNvSpPr>
          <p:nvPr>
            <p:ph type="title"/>
          </p:nvPr>
        </p:nvSpPr>
        <p:spPr/>
        <p:txBody>
          <a:bodyPr/>
          <a:lstStyle/>
          <a:p>
            <a:r>
              <a:rPr kumimoji="1" lang="en-AU" altLang="zh-TW" dirty="0"/>
              <a:t>Samples that are hard to classify</a:t>
            </a:r>
            <a:endParaRPr kumimoji="1" lang="zh-TW" altLang="en-US" dirty="0"/>
          </a:p>
        </p:txBody>
      </p:sp>
      <p:sp>
        <p:nvSpPr>
          <p:cNvPr id="51" name="TextBox 50"/>
          <p:cNvSpPr txBox="1"/>
          <p:nvPr/>
        </p:nvSpPr>
        <p:spPr>
          <a:xfrm>
            <a:off x="1907704" y="3140968"/>
            <a:ext cx="5760640" cy="2215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en-AU" altLang="zh-TW" sz="2000" dirty="0"/>
              <a:t>For every patient we can count how often we classify the patient incorrectly</a:t>
            </a:r>
            <a:endParaRPr kumimoji="1" lang="zh-TW" altLang="en-US" sz="2000" dirty="0"/>
          </a:p>
          <a:p>
            <a:pPr algn="ctr"/>
            <a:endParaRPr kumimoji="1" lang="en-AU" altLang="zh-TW" sz="2000" b="1" dirty="0"/>
          </a:p>
          <a:p>
            <a:pPr algn="ctr"/>
            <a:r>
              <a:rPr kumimoji="1" lang="en-AU" altLang="zh-TW" sz="2000" b="1" dirty="0" smtClean="0"/>
              <a:t>Patient specific error </a:t>
            </a:r>
          </a:p>
          <a:p>
            <a:pPr algn="ctr"/>
            <a:endParaRPr kumimoji="1" lang="en-AU" altLang="zh-TW" sz="2000" b="1" dirty="0" smtClean="0"/>
          </a:p>
          <a:p>
            <a:pPr algn="ctr"/>
            <a:r>
              <a:rPr kumimoji="1" lang="en-AU" altLang="zh-TW" sz="2000" b="1" dirty="0" smtClean="0"/>
              <a:t> Hard </a:t>
            </a:r>
            <a:r>
              <a:rPr kumimoji="1" lang="en-AU" altLang="zh-TW" sz="2000" b="1" dirty="0" err="1" smtClean="0"/>
              <a:t>vs</a:t>
            </a:r>
            <a:r>
              <a:rPr kumimoji="1" lang="en-AU" altLang="zh-TW" sz="2000" b="1" dirty="0" smtClean="0"/>
              <a:t> easy samples</a:t>
            </a:r>
          </a:p>
          <a:p>
            <a:endParaRPr kumimoji="1" lang="en-AU" altLang="zh-TW" dirty="0" smtClean="0"/>
          </a:p>
        </p:txBody>
      </p:sp>
      <p:cxnSp>
        <p:nvCxnSpPr>
          <p:cNvPr id="4" name="Straight Arrow Connector 3"/>
          <p:cNvCxnSpPr/>
          <p:nvPr/>
        </p:nvCxnSpPr>
        <p:spPr>
          <a:xfrm>
            <a:off x="4716016" y="3861048"/>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716016" y="4509120"/>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2611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87071"/>
            <a:ext cx="5328592" cy="531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extBox 5"/>
          <p:cNvSpPr txBox="1">
            <a:spLocks noChangeArrowheads="1"/>
          </p:cNvSpPr>
          <p:nvPr/>
        </p:nvSpPr>
        <p:spPr bwMode="auto">
          <a:xfrm>
            <a:off x="6227763" y="1517650"/>
            <a:ext cx="18732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AU" sz="1600">
                <a:latin typeface="Arial" charset="0"/>
                <a:cs typeface="Arial" charset="0"/>
              </a:rPr>
              <a:t>Dashed coloured lines : Mean of each class.</a:t>
            </a:r>
          </a:p>
          <a:p>
            <a:endParaRPr lang="en-AU" sz="1600">
              <a:latin typeface="Arial" charset="0"/>
              <a:cs typeface="Arial" charset="0"/>
            </a:endParaRPr>
          </a:p>
          <a:p>
            <a:r>
              <a:rPr lang="en-AU" sz="1600">
                <a:latin typeface="Arial" charset="0"/>
                <a:cs typeface="Arial" charset="0"/>
              </a:rPr>
              <a:t>Dashed black lines : Separating hyperplane (not calculated by a classifier, but imagined).</a:t>
            </a:r>
            <a:endParaRPr lang="en-US" altLang="zh-TW" sz="1600">
              <a:latin typeface="Arial" charset="0"/>
              <a:cs typeface="Arial" charset="0"/>
            </a:endParaRPr>
          </a:p>
          <a:p>
            <a:endParaRPr lang="zh-TW" altLang="en-US" sz="1600">
              <a:latin typeface="Arial" charset="0"/>
              <a:cs typeface="Arial" charset="0"/>
            </a:endParaRPr>
          </a:p>
        </p:txBody>
      </p:sp>
      <p:sp>
        <p:nvSpPr>
          <p:cNvPr id="5" name="Rectangle 4"/>
          <p:cNvSpPr/>
          <p:nvPr/>
        </p:nvSpPr>
        <p:spPr>
          <a:xfrm>
            <a:off x="6372200" y="5661248"/>
            <a:ext cx="2592288" cy="79208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a:t>Dario </a:t>
            </a:r>
            <a:r>
              <a:rPr lang="en-US" altLang="zh-TW" dirty="0" err="1" smtClean="0"/>
              <a:t>Strbenac</a:t>
            </a:r>
            <a:endParaRPr lang="en-US" altLang="zh-TW" dirty="0" smtClean="0"/>
          </a:p>
          <a:p>
            <a:pPr algn="ctr"/>
            <a:r>
              <a:rPr kumimoji="1" lang="en-US" altLang="zh-TW" dirty="0" smtClean="0"/>
              <a:t>Dr. John </a:t>
            </a:r>
            <a:r>
              <a:rPr kumimoji="1" lang="en-US" altLang="zh-TW" dirty="0" err="1" smtClean="0"/>
              <a:t>Ormerod</a:t>
            </a:r>
            <a:endParaRPr kumimoji="1" lang="en-AU" altLang="zh-TW" dirty="0"/>
          </a:p>
        </p:txBody>
      </p:sp>
      <p:sp>
        <p:nvSpPr>
          <p:cNvPr id="4" name="Title 3"/>
          <p:cNvSpPr>
            <a:spLocks noGrp="1"/>
          </p:cNvSpPr>
          <p:nvPr>
            <p:ph type="title"/>
          </p:nvPr>
        </p:nvSpPr>
        <p:spPr/>
        <p:txBody>
          <a:bodyPr/>
          <a:lstStyle/>
          <a:p>
            <a:r>
              <a:rPr kumimoji="1" lang="en-AU" altLang="zh-TW" dirty="0" smtClean="0"/>
              <a:t>Different measures</a:t>
            </a:r>
            <a:endParaRPr kumimoji="1" lang="zh-TW" altLang="en-US" dirty="0"/>
          </a:p>
        </p:txBody>
      </p:sp>
    </p:spTree>
    <p:extLst>
      <p:ext uri="{BB962C8B-B14F-4D97-AF65-F5344CB8AC3E}">
        <p14:creationId xmlns:p14="http://schemas.microsoft.com/office/powerpoint/2010/main" val="399005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883160" y="1519590"/>
            <a:ext cx="2069797" cy="3416320"/>
          </a:xfrm>
          <a:prstGeom prst="rect">
            <a:avLst/>
          </a:prstGeom>
          <a:noFill/>
        </p:spPr>
        <p:txBody>
          <a:bodyPr wrap="none" rtlCol="0">
            <a:spAutoFit/>
          </a:bodyPr>
          <a:lstStyle/>
          <a:p>
            <a:r>
              <a:rPr kumimoji="1" lang="en-AU" altLang="zh-TW" dirty="0" smtClean="0"/>
              <a:t>Individual platform</a:t>
            </a:r>
          </a:p>
          <a:p>
            <a:pPr marL="285750" indent="-285750">
              <a:buFontTx/>
              <a:buChar char="-"/>
            </a:pPr>
            <a:r>
              <a:rPr kumimoji="1" lang="en-AU" altLang="zh-TW" dirty="0" smtClean="0"/>
              <a:t>Clinical: CPM</a:t>
            </a:r>
          </a:p>
          <a:p>
            <a:pPr marL="285750" indent="-285750">
              <a:buFontTx/>
              <a:buChar char="-"/>
            </a:pPr>
            <a:r>
              <a:rPr kumimoji="1" lang="en-AU" altLang="zh-TW" dirty="0" smtClean="0"/>
              <a:t>G: mRNA</a:t>
            </a:r>
          </a:p>
          <a:p>
            <a:pPr marL="285750" indent="-285750">
              <a:buFontTx/>
              <a:buChar char="-"/>
            </a:pPr>
            <a:r>
              <a:rPr kumimoji="1" lang="en-AU" altLang="zh-TW" dirty="0" smtClean="0"/>
              <a:t>P: protein</a:t>
            </a:r>
          </a:p>
          <a:p>
            <a:pPr marL="285750" indent="-285750">
              <a:buFontTx/>
              <a:buChar char="-"/>
            </a:pPr>
            <a:r>
              <a:rPr kumimoji="1" lang="en-AU" altLang="zh-TW" dirty="0" smtClean="0"/>
              <a:t>M: microRNA</a:t>
            </a:r>
          </a:p>
          <a:p>
            <a:pPr marL="285750" indent="-285750">
              <a:buFontTx/>
              <a:buChar char="-"/>
            </a:pPr>
            <a:endParaRPr kumimoji="1" lang="en-AU" altLang="zh-TW" dirty="0" smtClean="0"/>
          </a:p>
          <a:p>
            <a:r>
              <a:rPr kumimoji="1" lang="en-AU" altLang="zh-TW" dirty="0" smtClean="0"/>
              <a:t>Integration through </a:t>
            </a:r>
          </a:p>
          <a:p>
            <a:r>
              <a:rPr kumimoji="1" lang="en-AU" altLang="zh-TW" dirty="0" smtClean="0"/>
              <a:t>pre-validation</a:t>
            </a:r>
          </a:p>
          <a:p>
            <a:pPr marL="285750" indent="-285750">
              <a:buFontTx/>
              <a:buChar char="-"/>
            </a:pPr>
            <a:r>
              <a:rPr kumimoji="1" lang="en-AU" altLang="zh-TW" dirty="0" smtClean="0"/>
              <a:t>CPM + G</a:t>
            </a:r>
          </a:p>
          <a:p>
            <a:pPr marL="285750" indent="-285750">
              <a:buFontTx/>
              <a:buChar char="-"/>
            </a:pPr>
            <a:r>
              <a:rPr kumimoji="1" lang="en-AU" altLang="zh-TW" dirty="0" smtClean="0"/>
              <a:t>CPM + P</a:t>
            </a:r>
          </a:p>
          <a:p>
            <a:pPr marL="285750" indent="-285750">
              <a:buFontTx/>
              <a:buChar char="-"/>
            </a:pPr>
            <a:r>
              <a:rPr kumimoji="1" lang="en-AU" altLang="zh-TW" dirty="0" smtClean="0"/>
              <a:t>CPM + M</a:t>
            </a:r>
          </a:p>
          <a:p>
            <a:pPr marL="285750" indent="-285750">
              <a:buFontTx/>
              <a:buChar char="-"/>
            </a:pPr>
            <a:r>
              <a:rPr kumimoji="1" lang="en-AU" altLang="zh-TW" dirty="0" smtClean="0"/>
              <a:t>CPM + G + P + M</a:t>
            </a:r>
            <a:endParaRPr kumimoji="1" lang="zh-TW" altLang="en-US" dirty="0"/>
          </a:p>
        </p:txBody>
      </p:sp>
      <p:pic>
        <p:nvPicPr>
          <p:cNvPr id="13" name="Picture 12" descr="Variation_preval_J.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45" y="634216"/>
            <a:ext cx="6289964" cy="6153727"/>
          </a:xfrm>
          <a:prstGeom prst="rect">
            <a:avLst/>
          </a:prstGeom>
        </p:spPr>
      </p:pic>
      <p:sp>
        <p:nvSpPr>
          <p:cNvPr id="5" name="Title 4"/>
          <p:cNvSpPr>
            <a:spLocks noGrp="1"/>
          </p:cNvSpPr>
          <p:nvPr>
            <p:ph type="title"/>
          </p:nvPr>
        </p:nvSpPr>
        <p:spPr/>
        <p:txBody>
          <a:bodyPr/>
          <a:lstStyle/>
          <a:p>
            <a:r>
              <a:rPr kumimoji="1" lang="en-AU" altLang="zh-TW" dirty="0" smtClean="0"/>
              <a:t>Integration with pre-validation</a:t>
            </a:r>
            <a:endParaRPr kumimoji="1" lang="zh-TW" altLang="en-US" dirty="0"/>
          </a:p>
        </p:txBody>
      </p:sp>
      <p:sp>
        <p:nvSpPr>
          <p:cNvPr id="2" name="TextBox 1"/>
          <p:cNvSpPr txBox="1"/>
          <p:nvPr/>
        </p:nvSpPr>
        <p:spPr>
          <a:xfrm rot="16200000">
            <a:off x="-283907" y="3047483"/>
            <a:ext cx="2160267" cy="369332"/>
          </a:xfrm>
          <a:prstGeom prst="rect">
            <a:avLst/>
          </a:prstGeom>
          <a:noFill/>
        </p:spPr>
        <p:txBody>
          <a:bodyPr wrap="none" rtlCol="0">
            <a:spAutoFit/>
          </a:bodyPr>
          <a:lstStyle/>
          <a:p>
            <a:r>
              <a:rPr kumimoji="1" lang="en-AU" altLang="zh-TW" dirty="0" smtClean="0"/>
              <a:t>5-fold CV error rate</a:t>
            </a:r>
            <a:endParaRPr kumimoji="1" lang="zh-TW" altLang="en-US" dirty="0"/>
          </a:p>
        </p:txBody>
      </p:sp>
      <p:sp>
        <p:nvSpPr>
          <p:cNvPr id="11" name="TextBox 10"/>
          <p:cNvSpPr txBox="1"/>
          <p:nvPr/>
        </p:nvSpPr>
        <p:spPr>
          <a:xfrm>
            <a:off x="6588224" y="6237312"/>
            <a:ext cx="2323247"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K et al, IJC, 2014 </a:t>
            </a:r>
            <a:endParaRPr kumimoji="1" lang="zh-TW" altLang="en-US" sz="1200" dirty="0">
              <a:solidFill>
                <a:srgbClr val="000000"/>
              </a:solidFill>
            </a:endParaRPr>
          </a:p>
        </p:txBody>
      </p:sp>
    </p:spTree>
    <p:extLst>
      <p:ext uri="{BB962C8B-B14F-4D97-AF65-F5344CB8AC3E}">
        <p14:creationId xmlns:p14="http://schemas.microsoft.com/office/powerpoint/2010/main" val="30669735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‘Hard’ and ‘Easy’ to classify samples</a:t>
            </a:r>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8652"/>
          <a:stretch/>
        </p:blipFill>
        <p:spPr bwMode="auto">
          <a:xfrm>
            <a:off x="460105" y="1844825"/>
            <a:ext cx="4111901" cy="3764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795065" y="3755506"/>
            <a:ext cx="2750535" cy="369332"/>
          </a:xfrm>
          <a:prstGeom prst="rect">
            <a:avLst/>
          </a:prstGeom>
          <a:solidFill>
            <a:srgbClr val="FFFFFF"/>
          </a:solidFill>
        </p:spPr>
        <p:txBody>
          <a:bodyPr wrap="none" rtlCol="0">
            <a:spAutoFit/>
          </a:bodyPr>
          <a:lstStyle/>
          <a:p>
            <a:r>
              <a:rPr kumimoji="1" lang="en-AU" altLang="zh-TW" dirty="0" smtClean="0"/>
              <a:t>Patient specific error rate</a:t>
            </a:r>
            <a:endParaRPr kumimoji="1" lang="zh-TW" altLang="en-US" dirty="0"/>
          </a:p>
        </p:txBody>
      </p:sp>
      <p:sp>
        <p:nvSpPr>
          <p:cNvPr id="8" name="TextBox 7"/>
          <p:cNvSpPr txBox="1"/>
          <p:nvPr/>
        </p:nvSpPr>
        <p:spPr>
          <a:xfrm>
            <a:off x="1211739" y="5530006"/>
            <a:ext cx="1682472" cy="830997"/>
          </a:xfrm>
          <a:prstGeom prst="rect">
            <a:avLst/>
          </a:prstGeom>
          <a:noFill/>
        </p:spPr>
        <p:txBody>
          <a:bodyPr wrap="none" rtlCol="0">
            <a:spAutoFit/>
          </a:bodyPr>
          <a:lstStyle/>
          <a:p>
            <a:pPr algn="ctr"/>
            <a:r>
              <a:rPr lang="en-AU" altLang="zh-TW" sz="1600" dirty="0" err="1" smtClean="0"/>
              <a:t>Tum_Extranodal</a:t>
            </a:r>
            <a:endParaRPr lang="en-AU" altLang="zh-TW" sz="1600" dirty="0"/>
          </a:p>
          <a:p>
            <a:pPr algn="ctr"/>
            <a:r>
              <a:rPr lang="en-AU" altLang="zh-TW" sz="1600" dirty="0" smtClean="0"/>
              <a:t>(No)</a:t>
            </a:r>
            <a:endParaRPr lang="zh-TW" altLang="en-US" sz="1600" dirty="0" smtClean="0"/>
          </a:p>
          <a:p>
            <a:endParaRPr kumimoji="1" lang="zh-TW" altLang="en-US" sz="1600" dirty="0"/>
          </a:p>
        </p:txBody>
      </p:sp>
      <p:sp>
        <p:nvSpPr>
          <p:cNvPr id="9" name="TextBox 8"/>
          <p:cNvSpPr txBox="1"/>
          <p:nvPr/>
        </p:nvSpPr>
        <p:spPr>
          <a:xfrm>
            <a:off x="2939931" y="5517232"/>
            <a:ext cx="1682472" cy="892552"/>
          </a:xfrm>
          <a:prstGeom prst="rect">
            <a:avLst/>
          </a:prstGeom>
          <a:noFill/>
        </p:spPr>
        <p:txBody>
          <a:bodyPr wrap="none" rtlCol="0">
            <a:spAutoFit/>
          </a:bodyPr>
          <a:lstStyle/>
          <a:p>
            <a:pPr algn="ctr"/>
            <a:r>
              <a:rPr lang="en-AU" altLang="zh-TW" sz="1600" dirty="0" err="1" smtClean="0"/>
              <a:t>Tum_Extranodal</a:t>
            </a:r>
            <a:endParaRPr lang="en-AU" altLang="zh-TW" sz="1600" dirty="0" smtClean="0"/>
          </a:p>
          <a:p>
            <a:pPr algn="ctr"/>
            <a:r>
              <a:rPr lang="en-AU" altLang="zh-TW" sz="1600" dirty="0"/>
              <a:t>(</a:t>
            </a:r>
            <a:r>
              <a:rPr lang="en-AU" altLang="zh-TW" sz="1600" dirty="0" smtClean="0"/>
              <a:t>Yes)</a:t>
            </a:r>
            <a:endParaRPr lang="zh-TW" altLang="en-US" sz="1600" dirty="0" smtClean="0"/>
          </a:p>
          <a:p>
            <a:endParaRPr kumimoji="1" lang="zh-TW" altLang="en-US" dirty="0"/>
          </a:p>
        </p:txBody>
      </p:sp>
      <p:cxnSp>
        <p:nvCxnSpPr>
          <p:cNvPr id="11" name="Straight Connector 10"/>
          <p:cNvCxnSpPr/>
          <p:nvPr/>
        </p:nvCxnSpPr>
        <p:spPr>
          <a:xfrm>
            <a:off x="2915816" y="2636912"/>
            <a:ext cx="0" cy="2448272"/>
          </a:xfrm>
          <a:prstGeom prst="line">
            <a:avLst/>
          </a:prstGeom>
          <a:ln>
            <a:solidFill>
              <a:srgbClr val="D2533C"/>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4877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simulation example II</a:t>
            </a:r>
            <a:endParaRPr lang="en-US" dirty="0"/>
          </a:p>
        </p:txBody>
      </p:sp>
      <p:sp>
        <p:nvSpPr>
          <p:cNvPr id="4" name="Slide Number Placeholder 3"/>
          <p:cNvSpPr>
            <a:spLocks noGrp="1"/>
          </p:cNvSpPr>
          <p:nvPr>
            <p:ph type="sldNum" sz="quarter" idx="12"/>
          </p:nvPr>
        </p:nvSpPr>
        <p:spPr>
          <a:xfrm>
            <a:off x="4632721" y="6442300"/>
            <a:ext cx="249208" cy="214315"/>
          </a:xfrm>
        </p:spPr>
        <p:txBody>
          <a:bodyPr/>
          <a:lstStyle/>
          <a:p>
            <a:fld id="{B6F15528-21DE-4FAA-801E-634DDDAF4B2B}" type="slidenum">
              <a:rPr lang="en-US" smtClean="0"/>
              <a:pPr/>
              <a:t>35</a:t>
            </a:fld>
            <a:endParaRPr lang="en-US"/>
          </a:p>
        </p:txBody>
      </p:sp>
      <p:pic>
        <p:nvPicPr>
          <p:cNvPr id="6" name="Picture 5"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10465" t="7267" r="72828" b="84142"/>
          <a:stretch/>
        </p:blipFill>
        <p:spPr>
          <a:xfrm>
            <a:off x="4067944" y="5850289"/>
            <a:ext cx="1440159" cy="531039"/>
          </a:xfrm>
          <a:prstGeom prst="rect">
            <a:avLst/>
          </a:prstGeom>
        </p:spPr>
      </p:pic>
      <p:sp>
        <p:nvSpPr>
          <p:cNvPr id="24" name="Rectangle 23"/>
          <p:cNvSpPr/>
          <p:nvPr/>
        </p:nvSpPr>
        <p:spPr>
          <a:xfrm>
            <a:off x="4311342" y="5837703"/>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26" name="Content Placeholder 7" descr="graphics-unnamed-chunk-8.pdf"/>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4778" t="22881" r="2923" b="10791"/>
          <a:stretch/>
        </p:blipFill>
        <p:spPr>
          <a:xfrm>
            <a:off x="212317" y="2060423"/>
            <a:ext cx="4104456" cy="3765400"/>
          </a:xfrm>
        </p:spPr>
      </p:pic>
      <p:grpSp>
        <p:nvGrpSpPr>
          <p:cNvPr id="32" name="Group 31"/>
          <p:cNvGrpSpPr/>
          <p:nvPr/>
        </p:nvGrpSpPr>
        <p:grpSpPr>
          <a:xfrm>
            <a:off x="324092" y="1412351"/>
            <a:ext cx="4363986" cy="4896544"/>
            <a:chOff x="2523535" y="1412776"/>
            <a:chExt cx="4363986" cy="4896544"/>
          </a:xfrm>
        </p:grpSpPr>
        <p:sp>
          <p:nvSpPr>
            <p:cNvPr id="33" name="Rectangle 32"/>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0"/>
              <a:endCxn id="33"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Left Brace 34"/>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37" name="TextBox 36"/>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38" name="TextBox 37"/>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39" name="TextBox 38"/>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40" name="TextBox 39"/>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41" name="TextBox 40"/>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Left Brace 43"/>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916069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Motivating simulation example </a:t>
            </a:r>
            <a:r>
              <a:rPr lang="en-US" dirty="0"/>
              <a:t>I</a:t>
            </a:r>
            <a:r>
              <a:rPr lang="en-US" dirty="0" smtClean="0"/>
              <a:t>I</a:t>
            </a:r>
            <a:endParaRPr 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36</a:t>
            </a:fld>
            <a:endParaRPr lang="en-AU"/>
          </a:p>
        </p:txBody>
      </p:sp>
      <p:sp>
        <p:nvSpPr>
          <p:cNvPr id="5" name="Text Placeholder 4"/>
          <p:cNvSpPr>
            <a:spLocks noGrp="1"/>
          </p:cNvSpPr>
          <p:nvPr>
            <p:ph type="body" sz="quarter" idx="13"/>
          </p:nvPr>
        </p:nvSpPr>
        <p:spPr/>
        <p:txBody>
          <a:bodyPr/>
          <a:lstStyle/>
          <a:p>
            <a:r>
              <a:rPr lang="en-US" altLang="zh-TW" dirty="0"/>
              <a:t>Majority class is better classified</a:t>
            </a:r>
            <a:endParaRPr kumimoji="1" lang="zh-TW" altLang="en-US" dirty="0"/>
          </a:p>
        </p:txBody>
      </p:sp>
      <p:pic>
        <p:nvPicPr>
          <p:cNvPr id="8" name="Picture Placeholder 7" descr="graphics-unnamed-chunk-112.pd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2554" r="-42554"/>
          <a:stretch>
            <a:fillRect/>
          </a:stretch>
        </p:blipFill>
        <p:spPr/>
      </p:pic>
    </p:spTree>
    <p:extLst>
      <p:ext uri="{BB962C8B-B14F-4D97-AF65-F5344CB8AC3E}">
        <p14:creationId xmlns:p14="http://schemas.microsoft.com/office/powerpoint/2010/main" val="2239683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07504" y="6175291"/>
            <a:ext cx="9036496" cy="5486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5" name="Rectangle 34"/>
          <p:cNvSpPr/>
          <p:nvPr/>
        </p:nvSpPr>
        <p:spPr>
          <a:xfrm>
            <a:off x="3796039" y="3778349"/>
            <a:ext cx="5347961"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smtClean="0"/>
              <a:t>-</a:t>
            </a:r>
            <a:r>
              <a:rPr kumimoji="1" lang="en-AU" altLang="zh-TW" b="1" dirty="0" err="1" smtClean="0"/>
              <a:t>omics</a:t>
            </a:r>
            <a:r>
              <a:rPr kumimoji="1" lang="en-AU" altLang="zh-TW" b="1" dirty="0" smtClean="0"/>
              <a:t> data</a:t>
            </a:r>
          </a:p>
          <a:p>
            <a:pPr algn="ctr"/>
            <a:endParaRPr kumimoji="1" lang="en-AU" altLang="zh-TW" dirty="0"/>
          </a:p>
          <a:p>
            <a:pPr algn="ctr"/>
            <a:endParaRPr kumimoji="1" lang="zh-TW" altLang="en-US" dirty="0"/>
          </a:p>
        </p:txBody>
      </p:sp>
      <p:sp>
        <p:nvSpPr>
          <p:cNvPr id="4" name="Title 3"/>
          <p:cNvSpPr>
            <a:spLocks noGrp="1"/>
          </p:cNvSpPr>
          <p:nvPr>
            <p:ph type="title"/>
          </p:nvPr>
        </p:nvSpPr>
        <p:spPr/>
        <p:txBody>
          <a:bodyPr/>
          <a:lstStyle/>
          <a:p>
            <a:r>
              <a:rPr kumimoji="1" lang="en-AU" altLang="zh-TW" dirty="0" smtClean="0"/>
              <a:t>Experimental data</a:t>
            </a:r>
            <a:endParaRPr kumimoji="1" lang="zh-TW" altLang="en-US" dirty="0"/>
          </a:p>
        </p:txBody>
      </p:sp>
      <p:sp>
        <p:nvSpPr>
          <p:cNvPr id="5" name="Magnetic Disk 4"/>
          <p:cNvSpPr/>
          <p:nvPr/>
        </p:nvSpPr>
        <p:spPr>
          <a:xfrm>
            <a:off x="1728008" y="1700808"/>
            <a:ext cx="2267928" cy="14676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dirty="0" smtClean="0"/>
          </a:p>
          <a:p>
            <a:pPr algn="ctr"/>
            <a:r>
              <a:rPr kumimoji="1" lang="en-AU" altLang="zh-TW" dirty="0" smtClean="0"/>
              <a:t>84 Stage III </a:t>
            </a:r>
          </a:p>
          <a:p>
            <a:pPr algn="ctr"/>
            <a:r>
              <a:rPr kumimoji="1" lang="en-AU" altLang="zh-TW" dirty="0" smtClean="0"/>
              <a:t>Melanoma specimens</a:t>
            </a:r>
          </a:p>
        </p:txBody>
      </p:sp>
      <p:sp>
        <p:nvSpPr>
          <p:cNvPr id="6" name="Parallelogram 5"/>
          <p:cNvSpPr/>
          <p:nvPr/>
        </p:nvSpPr>
        <p:spPr>
          <a:xfrm>
            <a:off x="5076108" y="1710795"/>
            <a:ext cx="2880268" cy="1500314"/>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AU" altLang="zh-TW" dirty="0" smtClean="0"/>
              <a:t>GP: &lt; 1 year </a:t>
            </a:r>
            <a:r>
              <a:rPr lang="en-GB" altLang="zh-TW" dirty="0"/>
              <a:t>died due to </a:t>
            </a:r>
            <a:r>
              <a:rPr lang="en-GB" altLang="zh-TW" dirty="0" smtClean="0"/>
              <a:t>melanoma</a:t>
            </a:r>
          </a:p>
          <a:p>
            <a:pPr algn="ctr"/>
            <a:endParaRPr lang="en-GB" altLang="zh-TW" dirty="0" smtClean="0"/>
          </a:p>
          <a:p>
            <a:pPr algn="ctr"/>
            <a:r>
              <a:rPr lang="en-GB" altLang="zh-TW" dirty="0" smtClean="0"/>
              <a:t>PP: &gt; 4 year with no sign of relapse</a:t>
            </a:r>
            <a:endParaRPr kumimoji="1" lang="en-AU" altLang="zh-TW" dirty="0" smtClean="0"/>
          </a:p>
        </p:txBody>
      </p:sp>
      <p:sp>
        <p:nvSpPr>
          <p:cNvPr id="7" name="Rectangle 6"/>
          <p:cNvSpPr/>
          <p:nvPr/>
        </p:nvSpPr>
        <p:spPr>
          <a:xfrm>
            <a:off x="20411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err="1" smtClean="0"/>
              <a:t>Clinico</a:t>
            </a:r>
            <a:r>
              <a:rPr kumimoji="1" lang="en-AU" altLang="zh-TW" dirty="0" smtClean="0"/>
              <a:t>-pathologic</a:t>
            </a:r>
          </a:p>
          <a:p>
            <a:pPr algn="ctr"/>
            <a:r>
              <a:rPr kumimoji="1" lang="en-AU" altLang="zh-TW" dirty="0" smtClean="0"/>
              <a:t>(n = 48)</a:t>
            </a:r>
            <a:endParaRPr kumimoji="1" lang="zh-TW" altLang="en-US" dirty="0"/>
          </a:p>
        </p:txBody>
      </p:sp>
      <p:sp>
        <p:nvSpPr>
          <p:cNvPr id="8" name="Rectangle 7"/>
          <p:cNvSpPr/>
          <p:nvPr/>
        </p:nvSpPr>
        <p:spPr>
          <a:xfrm>
            <a:off x="203477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BRAF / NRAS</a:t>
            </a:r>
          </a:p>
          <a:p>
            <a:pPr algn="ctr"/>
            <a:r>
              <a:rPr kumimoji="1" lang="en-AU" altLang="zh-TW" dirty="0" smtClean="0"/>
              <a:t>Mutation status</a:t>
            </a:r>
          </a:p>
          <a:p>
            <a:pPr algn="ctr"/>
            <a:r>
              <a:rPr kumimoji="1" lang="en-AU" altLang="zh-TW" dirty="0" smtClean="0"/>
              <a:t>(n = 48)</a:t>
            </a:r>
            <a:endParaRPr kumimoji="1" lang="zh-TW" altLang="en-US" dirty="0"/>
          </a:p>
        </p:txBody>
      </p:sp>
      <p:sp>
        <p:nvSpPr>
          <p:cNvPr id="9" name="Rectangle 8"/>
          <p:cNvSpPr/>
          <p:nvPr/>
        </p:nvSpPr>
        <p:spPr>
          <a:xfrm>
            <a:off x="3836413"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mRNA expression</a:t>
            </a:r>
          </a:p>
          <a:p>
            <a:pPr algn="ctr"/>
            <a:r>
              <a:rPr kumimoji="1" lang="en-AU" altLang="zh-TW" dirty="0" smtClean="0"/>
              <a:t>(n = 47)</a:t>
            </a:r>
          </a:p>
        </p:txBody>
      </p:sp>
      <p:sp>
        <p:nvSpPr>
          <p:cNvPr id="10" name="Rectangle 9"/>
          <p:cNvSpPr/>
          <p:nvPr/>
        </p:nvSpPr>
        <p:spPr>
          <a:xfrm>
            <a:off x="56330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microRNA expression</a:t>
            </a:r>
          </a:p>
          <a:p>
            <a:pPr algn="ctr"/>
            <a:r>
              <a:rPr kumimoji="1" lang="en-AU" altLang="zh-TW" dirty="0" smtClean="0"/>
              <a:t>(n = 45)</a:t>
            </a:r>
          </a:p>
        </p:txBody>
      </p:sp>
      <p:sp>
        <p:nvSpPr>
          <p:cNvPr id="11" name="Rectangle 10"/>
          <p:cNvSpPr/>
          <p:nvPr/>
        </p:nvSpPr>
        <p:spPr>
          <a:xfrm>
            <a:off x="74054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Protein (</a:t>
            </a:r>
            <a:r>
              <a:rPr kumimoji="1" lang="en-AU" altLang="zh-TW" dirty="0" err="1" smtClean="0"/>
              <a:t>iTRAQ</a:t>
            </a:r>
            <a:r>
              <a:rPr kumimoji="1" lang="en-AU" altLang="zh-TW" dirty="0" smtClean="0"/>
              <a:t>) expression</a:t>
            </a:r>
          </a:p>
          <a:p>
            <a:pPr algn="ctr"/>
            <a:r>
              <a:rPr kumimoji="1" lang="en-AU" altLang="zh-TW" dirty="0" smtClean="0"/>
              <a:t>  (n = 33)*</a:t>
            </a:r>
          </a:p>
        </p:txBody>
      </p:sp>
      <p:sp>
        <p:nvSpPr>
          <p:cNvPr id="12" name="TextBox 11"/>
          <p:cNvSpPr txBox="1"/>
          <p:nvPr/>
        </p:nvSpPr>
        <p:spPr>
          <a:xfrm>
            <a:off x="90717" y="6381328"/>
            <a:ext cx="4814138" cy="369332"/>
          </a:xfrm>
          <a:prstGeom prst="rect">
            <a:avLst/>
          </a:prstGeom>
          <a:noFill/>
        </p:spPr>
        <p:txBody>
          <a:bodyPr wrap="none" rtlCol="0">
            <a:spAutoFit/>
          </a:bodyPr>
          <a:lstStyle/>
          <a:p>
            <a:r>
              <a:rPr kumimoji="1" lang="en-AU" altLang="zh-TW" dirty="0" smtClean="0"/>
              <a:t>Due to limited sample, re-inclusion of 9 samples </a:t>
            </a:r>
            <a:endParaRPr kumimoji="1" lang="zh-TW" altLang="en-US" dirty="0"/>
          </a:p>
        </p:txBody>
      </p:sp>
      <p:sp>
        <p:nvSpPr>
          <p:cNvPr id="13" name="Rounded Rectangle 12"/>
          <p:cNvSpPr/>
          <p:nvPr/>
        </p:nvSpPr>
        <p:spPr>
          <a:xfrm>
            <a:off x="204113"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smtClean="0"/>
              <a:t>19 variables</a:t>
            </a:r>
            <a:endParaRPr kumimoji="1" lang="zh-TW" altLang="en-US" dirty="0"/>
          </a:p>
        </p:txBody>
      </p:sp>
      <p:sp>
        <p:nvSpPr>
          <p:cNvPr id="14" name="Rounded Rectangle 13"/>
          <p:cNvSpPr/>
          <p:nvPr/>
        </p:nvSpPr>
        <p:spPr>
          <a:xfrm>
            <a:off x="2041156"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a:t>2</a:t>
            </a:r>
            <a:r>
              <a:rPr kumimoji="1" lang="en-AU" altLang="zh-TW" dirty="0" smtClean="0"/>
              <a:t> variables</a:t>
            </a:r>
            <a:endParaRPr kumimoji="1" lang="zh-TW" altLang="en-US" dirty="0"/>
          </a:p>
        </p:txBody>
      </p:sp>
      <p:sp>
        <p:nvSpPr>
          <p:cNvPr id="15" name="Rounded Rectangle 14"/>
          <p:cNvSpPr/>
          <p:nvPr/>
        </p:nvSpPr>
        <p:spPr>
          <a:xfrm>
            <a:off x="3836413"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48802</a:t>
            </a:r>
          </a:p>
          <a:p>
            <a:pPr algn="ctr"/>
            <a:r>
              <a:rPr kumimoji="1" lang="en-AU" altLang="zh-TW" dirty="0" smtClean="0"/>
              <a:t>probes</a:t>
            </a:r>
          </a:p>
        </p:txBody>
      </p:sp>
      <p:sp>
        <p:nvSpPr>
          <p:cNvPr id="16" name="Rounded Rectangle 15"/>
          <p:cNvSpPr/>
          <p:nvPr/>
        </p:nvSpPr>
        <p:spPr>
          <a:xfrm>
            <a:off x="56330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1347 sets of probes</a:t>
            </a:r>
          </a:p>
        </p:txBody>
      </p:sp>
      <p:sp>
        <p:nvSpPr>
          <p:cNvPr id="17" name="Rounded Rectangle 16"/>
          <p:cNvSpPr/>
          <p:nvPr/>
        </p:nvSpPr>
        <p:spPr>
          <a:xfrm>
            <a:off x="74054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8397 peptides</a:t>
            </a:r>
          </a:p>
        </p:txBody>
      </p:sp>
      <p:cxnSp>
        <p:nvCxnSpPr>
          <p:cNvPr id="23" name="Straight Connector 22"/>
          <p:cNvCxnSpPr>
            <a:stCxn id="6" idx="4"/>
          </p:cNvCxnSpPr>
          <p:nvPr/>
        </p:nvCxnSpPr>
        <p:spPr>
          <a:xfrm flipH="1">
            <a:off x="6514993" y="3211109"/>
            <a:ext cx="1249" cy="314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013735" y="3531882"/>
            <a:ext cx="7190658" cy="4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7" idx="0"/>
          </p:cNvCxnSpPr>
          <p:nvPr/>
        </p:nvCxnSpPr>
        <p:spPr>
          <a:xfrm>
            <a:off x="1014113" y="3535999"/>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844419" y="3531882"/>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612420"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491531"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204393"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90717" y="3778349"/>
            <a:ext cx="3651363"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smtClean="0"/>
              <a:t>CPM</a:t>
            </a:r>
          </a:p>
          <a:p>
            <a:pPr algn="ctr"/>
            <a:endParaRPr kumimoji="1" lang="en-AU" altLang="zh-TW" dirty="0"/>
          </a:p>
          <a:p>
            <a:pPr algn="ctr"/>
            <a:endParaRPr kumimoji="1" lang="zh-TW" altLang="en-US" dirty="0"/>
          </a:p>
        </p:txBody>
      </p:sp>
      <p:cxnSp>
        <p:nvCxnSpPr>
          <p:cNvPr id="22" name="Straight Arrow Connector 21"/>
          <p:cNvCxnSpPr/>
          <p:nvPr/>
        </p:nvCxnSpPr>
        <p:spPr>
          <a:xfrm>
            <a:off x="3995936" y="2430875"/>
            <a:ext cx="12241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510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Challenges in “vertical” integration</a:t>
            </a:r>
            <a:endParaRPr kumimoji="1" lang="zh-TW" altLang="en-US" dirty="0"/>
          </a:p>
        </p:txBody>
      </p:sp>
      <p:sp>
        <p:nvSpPr>
          <p:cNvPr id="3" name="Content Placeholder 2"/>
          <p:cNvSpPr>
            <a:spLocks noGrp="1"/>
          </p:cNvSpPr>
          <p:nvPr>
            <p:ph idx="1"/>
          </p:nvPr>
        </p:nvSpPr>
        <p:spPr>
          <a:xfrm>
            <a:off x="457200" y="1600200"/>
            <a:ext cx="8229600" cy="4818366"/>
          </a:xfrm>
        </p:spPr>
        <p:txBody>
          <a:bodyPr>
            <a:normAutofit/>
          </a:bodyPr>
          <a:lstStyle/>
          <a:p>
            <a:r>
              <a:rPr kumimoji="1" lang="en-AU" altLang="zh-TW" dirty="0" smtClean="0"/>
              <a:t>Small number of samples (large p, small n). </a:t>
            </a:r>
          </a:p>
          <a:p>
            <a:r>
              <a:rPr kumimoji="1" lang="en-AU" altLang="zh-TW" dirty="0" smtClean="0"/>
              <a:t>Sample mismatch (limited amount of tissues).</a:t>
            </a:r>
          </a:p>
          <a:p>
            <a:r>
              <a:rPr kumimoji="1" lang="en-AU" altLang="zh-TW" dirty="0" smtClean="0"/>
              <a:t>Understanding and processing many different platforms. </a:t>
            </a:r>
          </a:p>
          <a:p>
            <a:r>
              <a:rPr kumimoji="1" lang="en-AU" altLang="zh-TW" dirty="0" smtClean="0"/>
              <a:t>Correlated information from multiple platforms.</a:t>
            </a:r>
          </a:p>
          <a:p>
            <a:r>
              <a:rPr kumimoji="1" lang="en-AU" altLang="zh-TW" dirty="0" smtClean="0"/>
              <a:t>Unbalanced number of variables between CPM and high throughput -</a:t>
            </a:r>
            <a:r>
              <a:rPr kumimoji="1" lang="en-AU" altLang="zh-TW" dirty="0" err="1" smtClean="0"/>
              <a:t>omics</a:t>
            </a:r>
            <a:r>
              <a:rPr kumimoji="1" lang="en-AU" altLang="zh-TW" dirty="0" smtClean="0"/>
              <a:t> platforms.</a:t>
            </a:r>
          </a:p>
          <a:p>
            <a:endParaRPr kumimoji="1" lang="en-AU" altLang="zh-TW" dirty="0" smtClean="0"/>
          </a:p>
          <a:p>
            <a:endParaRPr kumimoji="1" lang="zh-TW" altLang="en-US" dirty="0"/>
          </a:p>
        </p:txBody>
      </p:sp>
    </p:spTree>
    <p:extLst>
      <p:ext uri="{BB962C8B-B14F-4D97-AF65-F5344CB8AC3E}">
        <p14:creationId xmlns:p14="http://schemas.microsoft.com/office/powerpoint/2010/main" val="37155938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kumimoji="1" lang="en-AU" altLang="zh-TW" dirty="0" smtClean="0"/>
              <a:t>Validation in independent samples</a:t>
            </a:r>
            <a:endParaRPr kumimoji="1" lang="zh-TW" altLang="en-US" dirty="0"/>
          </a:p>
        </p:txBody>
      </p:sp>
      <p:pic>
        <p:nvPicPr>
          <p:cNvPr id="6" name="Picture Placeholder 5" descr="KM_plots_MS_29-7-14_2-01.jpg"/>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67" t="1711" r="1455"/>
          <a:stretch/>
        </p:blipFill>
        <p:spPr>
          <a:xfrm>
            <a:off x="179513" y="1412776"/>
            <a:ext cx="8640960" cy="5688632"/>
          </a:xfrm>
        </p:spPr>
      </p:pic>
      <p:sp>
        <p:nvSpPr>
          <p:cNvPr id="7" name="TextBox 6"/>
          <p:cNvSpPr txBox="1"/>
          <p:nvPr/>
        </p:nvSpPr>
        <p:spPr>
          <a:xfrm>
            <a:off x="6588224" y="6248345"/>
            <a:ext cx="2323247"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K et al, IJC, 2014 </a:t>
            </a:r>
            <a:endParaRPr kumimoji="1" lang="zh-TW" altLang="en-US" sz="1200" dirty="0">
              <a:solidFill>
                <a:srgbClr val="000000"/>
              </a:solidFill>
            </a:endParaRPr>
          </a:p>
        </p:txBody>
      </p:sp>
      <p:sp>
        <p:nvSpPr>
          <p:cNvPr id="2" name="TextBox 1"/>
          <p:cNvSpPr txBox="1"/>
          <p:nvPr/>
        </p:nvSpPr>
        <p:spPr>
          <a:xfrm>
            <a:off x="3203848" y="1268760"/>
            <a:ext cx="583626" cy="307777"/>
          </a:xfrm>
          <a:prstGeom prst="rect">
            <a:avLst/>
          </a:prstGeom>
          <a:solidFill>
            <a:srgbClr val="FFFFFF"/>
          </a:solidFill>
        </p:spPr>
        <p:txBody>
          <a:bodyPr wrap="none" rtlCol="0">
            <a:spAutoFit/>
          </a:bodyPr>
          <a:lstStyle/>
          <a:p>
            <a:r>
              <a:rPr kumimoji="1" lang="en-AU" altLang="zh-TW" sz="1400" dirty="0" smtClean="0"/>
              <a:t>CPM</a:t>
            </a:r>
            <a:endParaRPr kumimoji="1" lang="zh-TW" altLang="en-US" sz="1400" dirty="0"/>
          </a:p>
        </p:txBody>
      </p:sp>
      <p:sp>
        <p:nvSpPr>
          <p:cNvPr id="8" name="TextBox 7"/>
          <p:cNvSpPr txBox="1"/>
          <p:nvPr/>
        </p:nvSpPr>
        <p:spPr>
          <a:xfrm>
            <a:off x="5220072" y="1268760"/>
            <a:ext cx="713281" cy="307777"/>
          </a:xfrm>
          <a:prstGeom prst="rect">
            <a:avLst/>
          </a:prstGeom>
          <a:solidFill>
            <a:srgbClr val="FFFFFF"/>
          </a:solidFill>
        </p:spPr>
        <p:txBody>
          <a:bodyPr wrap="none" rtlCol="0">
            <a:spAutoFit/>
          </a:bodyPr>
          <a:lstStyle/>
          <a:p>
            <a:r>
              <a:rPr kumimoji="1" lang="en-AU" altLang="zh-TW" sz="1400" dirty="0" smtClean="0"/>
              <a:t>mRNA</a:t>
            </a:r>
            <a:endParaRPr kumimoji="1" lang="zh-TW" altLang="en-US" sz="1400" dirty="0"/>
          </a:p>
        </p:txBody>
      </p:sp>
      <p:sp>
        <p:nvSpPr>
          <p:cNvPr id="9" name="TextBox 8"/>
          <p:cNvSpPr txBox="1"/>
          <p:nvPr/>
        </p:nvSpPr>
        <p:spPr>
          <a:xfrm>
            <a:off x="7092280" y="1268760"/>
            <a:ext cx="1316849" cy="307777"/>
          </a:xfrm>
          <a:prstGeom prst="rect">
            <a:avLst/>
          </a:prstGeom>
          <a:solidFill>
            <a:srgbClr val="FFFFFF"/>
          </a:solidFill>
        </p:spPr>
        <p:txBody>
          <a:bodyPr wrap="none" rtlCol="0">
            <a:spAutoFit/>
          </a:bodyPr>
          <a:lstStyle/>
          <a:p>
            <a:r>
              <a:rPr kumimoji="1" lang="en-AU" altLang="zh-TW" sz="1400" dirty="0" smtClean="0"/>
              <a:t>CPM + mRNA</a:t>
            </a:r>
            <a:endParaRPr kumimoji="1" lang="zh-TW" altLang="en-US" sz="1400" dirty="0"/>
          </a:p>
        </p:txBody>
      </p:sp>
      <p:sp>
        <p:nvSpPr>
          <p:cNvPr id="10" name="TextBox 9"/>
          <p:cNvSpPr txBox="1"/>
          <p:nvPr/>
        </p:nvSpPr>
        <p:spPr>
          <a:xfrm>
            <a:off x="971600" y="1268760"/>
            <a:ext cx="1008112" cy="307777"/>
          </a:xfrm>
          <a:prstGeom prst="rect">
            <a:avLst/>
          </a:prstGeom>
          <a:solidFill>
            <a:srgbClr val="FFFFFF"/>
          </a:solidFill>
        </p:spPr>
        <p:txBody>
          <a:bodyPr wrap="square" rtlCol="0">
            <a:spAutoFit/>
          </a:bodyPr>
          <a:lstStyle/>
          <a:p>
            <a:r>
              <a:rPr kumimoji="1" lang="en-AU" altLang="zh-TW" sz="1400" dirty="0" smtClean="0"/>
              <a:t>AJCC</a:t>
            </a:r>
            <a:endParaRPr kumimoji="1" lang="zh-TW" altLang="en-US" sz="1400" dirty="0"/>
          </a:p>
        </p:txBody>
      </p:sp>
      <p:sp>
        <p:nvSpPr>
          <p:cNvPr id="3" name="TextBox 2"/>
          <p:cNvSpPr txBox="1"/>
          <p:nvPr/>
        </p:nvSpPr>
        <p:spPr>
          <a:xfrm>
            <a:off x="4139952" y="3429000"/>
            <a:ext cx="1080120" cy="369332"/>
          </a:xfrm>
          <a:prstGeom prst="rect">
            <a:avLst/>
          </a:prstGeom>
          <a:solidFill>
            <a:srgbClr val="FFFFFF"/>
          </a:solidFill>
        </p:spPr>
        <p:txBody>
          <a:bodyPr wrap="square" rtlCol="0">
            <a:spAutoFit/>
          </a:bodyPr>
          <a:lstStyle/>
          <a:p>
            <a:endParaRPr kumimoji="1" lang="zh-TW" altLang="en-US" dirty="0"/>
          </a:p>
        </p:txBody>
      </p:sp>
      <p:sp>
        <p:nvSpPr>
          <p:cNvPr id="11" name="TextBox 10"/>
          <p:cNvSpPr txBox="1"/>
          <p:nvPr/>
        </p:nvSpPr>
        <p:spPr>
          <a:xfrm>
            <a:off x="4067944" y="6021288"/>
            <a:ext cx="1080120" cy="369332"/>
          </a:xfrm>
          <a:prstGeom prst="rect">
            <a:avLst/>
          </a:prstGeom>
          <a:solidFill>
            <a:srgbClr val="FFFFFF"/>
          </a:solidFill>
        </p:spPr>
        <p:txBody>
          <a:bodyPr wrap="square" rtlCol="0">
            <a:spAutoFit/>
          </a:bodyPr>
          <a:lstStyle/>
          <a:p>
            <a:endParaRPr kumimoji="1" lang="zh-TW" altLang="en-US" dirty="0"/>
          </a:p>
        </p:txBody>
      </p:sp>
      <p:sp>
        <p:nvSpPr>
          <p:cNvPr id="4" name="TextBox 3"/>
          <p:cNvSpPr txBox="1"/>
          <p:nvPr/>
        </p:nvSpPr>
        <p:spPr>
          <a:xfrm rot="16200000">
            <a:off x="8298251" y="2126679"/>
            <a:ext cx="1365090" cy="369332"/>
          </a:xfrm>
          <a:prstGeom prst="rect">
            <a:avLst/>
          </a:prstGeom>
          <a:noFill/>
        </p:spPr>
        <p:txBody>
          <a:bodyPr wrap="none" rtlCol="0">
            <a:spAutoFit/>
          </a:bodyPr>
          <a:lstStyle/>
          <a:p>
            <a:r>
              <a:rPr kumimoji="1" lang="en-AU" altLang="zh-TW" dirty="0" smtClean="0"/>
              <a:t>79 samples</a:t>
            </a:r>
            <a:endParaRPr kumimoji="1" lang="zh-TW" altLang="en-US" dirty="0"/>
          </a:p>
        </p:txBody>
      </p:sp>
      <p:sp>
        <p:nvSpPr>
          <p:cNvPr id="12" name="TextBox 11"/>
          <p:cNvSpPr txBox="1"/>
          <p:nvPr/>
        </p:nvSpPr>
        <p:spPr>
          <a:xfrm rot="16200000">
            <a:off x="8276789" y="4646960"/>
            <a:ext cx="1365090" cy="369332"/>
          </a:xfrm>
          <a:prstGeom prst="rect">
            <a:avLst/>
          </a:prstGeom>
          <a:noFill/>
        </p:spPr>
        <p:txBody>
          <a:bodyPr wrap="none" rtlCol="0">
            <a:spAutoFit/>
          </a:bodyPr>
          <a:lstStyle/>
          <a:p>
            <a:r>
              <a:rPr kumimoji="1" lang="en-AU" altLang="zh-TW" dirty="0" smtClean="0"/>
              <a:t>32 samples</a:t>
            </a:r>
            <a:endParaRPr kumimoji="1" lang="zh-TW" altLang="en-US" dirty="0"/>
          </a:p>
        </p:txBody>
      </p:sp>
    </p:spTree>
    <p:extLst>
      <p:ext uri="{BB962C8B-B14F-4D97-AF65-F5344CB8AC3E}">
        <p14:creationId xmlns:p14="http://schemas.microsoft.com/office/powerpoint/2010/main" val="2314701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AU" altLang="zh-TW" dirty="0" smtClean="0"/>
              <a:t>Vertical integration</a:t>
            </a:r>
            <a:endParaRPr kumimoji="1" lang="zh-TW" alt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4</a:t>
            </a:fld>
            <a:endParaRPr lang="en-AU"/>
          </a:p>
        </p:txBody>
      </p:sp>
      <p:sp>
        <p:nvSpPr>
          <p:cNvPr id="15" name="Text Placeholder 14"/>
          <p:cNvSpPr>
            <a:spLocks noGrp="1"/>
          </p:cNvSpPr>
          <p:nvPr>
            <p:ph type="body" sz="quarter" idx="13"/>
          </p:nvPr>
        </p:nvSpPr>
        <p:spPr/>
        <p:txBody>
          <a:bodyPr/>
          <a:lstStyle/>
          <a:p>
            <a:r>
              <a:rPr kumimoji="1" lang="en-AU" altLang="zh-TW" dirty="0" smtClean="0"/>
              <a:t>Question specific and translation focus integration</a:t>
            </a:r>
            <a:endParaRPr kumimoji="1" lang="zh-TW" altLang="en-US" dirty="0"/>
          </a:p>
        </p:txBody>
      </p:sp>
      <p:sp>
        <p:nvSpPr>
          <p:cNvPr id="4" name="Rectangle 3"/>
          <p:cNvSpPr/>
          <p:nvPr/>
        </p:nvSpPr>
        <p:spPr>
          <a:xfrm>
            <a:off x="5652120" y="1916832"/>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chemeClr val="tx1"/>
                </a:solidFill>
              </a:rPr>
              <a:t>DNA</a:t>
            </a:r>
          </a:p>
          <a:p>
            <a:pPr algn="ctr"/>
            <a:r>
              <a:rPr lang="en-AU" sz="1400" b="1" dirty="0" smtClean="0">
                <a:solidFill>
                  <a:schemeClr val="tx1"/>
                </a:solidFill>
              </a:rPr>
              <a:t>SNP array / </a:t>
            </a:r>
            <a:r>
              <a:rPr lang="en-AU" sz="1400" b="1" dirty="0" err="1" smtClean="0">
                <a:solidFill>
                  <a:schemeClr val="tx1"/>
                </a:solidFill>
              </a:rPr>
              <a:t>Exome-seq</a:t>
            </a:r>
            <a:endParaRPr lang="en-AU" sz="1400" b="1" dirty="0">
              <a:solidFill>
                <a:schemeClr val="tx1"/>
              </a:solidFill>
            </a:endParaRPr>
          </a:p>
          <a:p>
            <a:pPr algn="ctr"/>
            <a:r>
              <a:rPr lang="en-AU" sz="1400" b="1" dirty="0" smtClean="0">
                <a:solidFill>
                  <a:schemeClr val="tx1"/>
                </a:solidFill>
              </a:rPr>
              <a:t>DNA</a:t>
            </a:r>
            <a:r>
              <a:rPr lang="en-AU" sz="1400" b="1" dirty="0">
                <a:solidFill>
                  <a:schemeClr val="tx1"/>
                </a:solidFill>
              </a:rPr>
              <a:t>-</a:t>
            </a:r>
            <a:r>
              <a:rPr lang="en-AU" sz="1400" b="1" dirty="0" err="1">
                <a:solidFill>
                  <a:schemeClr val="tx1"/>
                </a:solidFill>
              </a:rPr>
              <a:t>seq</a:t>
            </a:r>
            <a:endParaRPr lang="en-AU" sz="1400" b="1" dirty="0">
              <a:solidFill>
                <a:schemeClr val="tx1"/>
              </a:solidFill>
            </a:endParaRPr>
          </a:p>
        </p:txBody>
      </p:sp>
      <p:sp>
        <p:nvSpPr>
          <p:cNvPr id="5" name="Rectangle 4"/>
          <p:cNvSpPr/>
          <p:nvPr/>
        </p:nvSpPr>
        <p:spPr>
          <a:xfrm>
            <a:off x="5652120" y="304179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chemeClr val="tx1"/>
                </a:solidFill>
              </a:rPr>
              <a:t>R</a:t>
            </a:r>
            <a:r>
              <a:rPr lang="en-AU" altLang="zh-TW" sz="1600" b="1" dirty="0" smtClean="0">
                <a:solidFill>
                  <a:schemeClr val="tx1"/>
                </a:solidFill>
              </a:rPr>
              <a:t>NA</a:t>
            </a:r>
            <a:endParaRPr lang="en-AU" sz="1600" b="1" dirty="0" smtClean="0">
              <a:solidFill>
                <a:schemeClr val="tx1"/>
              </a:solidFill>
            </a:endParaRPr>
          </a:p>
          <a:p>
            <a:pPr algn="ctr"/>
            <a:r>
              <a:rPr lang="en-AU" sz="1400" b="1" dirty="0" smtClean="0">
                <a:solidFill>
                  <a:schemeClr val="tx1"/>
                </a:solidFill>
              </a:rPr>
              <a:t>mRNA array / microRNA</a:t>
            </a:r>
          </a:p>
          <a:p>
            <a:pPr algn="ctr"/>
            <a:r>
              <a:rPr lang="en-AU" sz="1400" b="1" dirty="0" smtClean="0">
                <a:solidFill>
                  <a:schemeClr val="tx1"/>
                </a:solidFill>
              </a:rPr>
              <a:t>RNA-</a:t>
            </a:r>
            <a:r>
              <a:rPr lang="en-AU" sz="1400" b="1" dirty="0" err="1" smtClean="0">
                <a:solidFill>
                  <a:schemeClr val="tx1"/>
                </a:solidFill>
              </a:rPr>
              <a:t>seq</a:t>
            </a:r>
            <a:endParaRPr lang="en-AU" sz="1400" b="1" dirty="0">
              <a:solidFill>
                <a:schemeClr val="tx1"/>
              </a:solidFill>
            </a:endParaRPr>
          </a:p>
        </p:txBody>
      </p:sp>
      <p:sp>
        <p:nvSpPr>
          <p:cNvPr id="6" name="Rectangle 5"/>
          <p:cNvSpPr/>
          <p:nvPr/>
        </p:nvSpPr>
        <p:spPr>
          <a:xfrm>
            <a:off x="5652120" y="4145616"/>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chemeClr val="tx1"/>
                </a:solidFill>
              </a:rPr>
              <a:t>Protein / Metabolic</a:t>
            </a:r>
          </a:p>
          <a:p>
            <a:pPr algn="ctr"/>
            <a:endParaRPr lang="en-AU" sz="1400" b="1" dirty="0" smtClean="0">
              <a:solidFill>
                <a:schemeClr val="tx1"/>
              </a:solidFill>
            </a:endParaRPr>
          </a:p>
          <a:p>
            <a:pPr algn="ctr"/>
            <a:r>
              <a:rPr lang="en-AU" sz="1400" b="1" dirty="0" err="1" smtClean="0">
                <a:solidFill>
                  <a:schemeClr val="tx1"/>
                </a:solidFill>
              </a:rPr>
              <a:t>iTRAQ</a:t>
            </a:r>
            <a:r>
              <a:rPr lang="en-AU" sz="1400" b="1" dirty="0" smtClean="0">
                <a:solidFill>
                  <a:schemeClr val="tx1"/>
                </a:solidFill>
              </a:rPr>
              <a:t> / MS/MS</a:t>
            </a:r>
            <a:endParaRPr lang="en-AU" sz="1400" b="1" dirty="0">
              <a:solidFill>
                <a:schemeClr val="tx1"/>
              </a:solidFill>
            </a:endParaRPr>
          </a:p>
        </p:txBody>
      </p:sp>
      <p:sp>
        <p:nvSpPr>
          <p:cNvPr id="7" name="Rectangle 6"/>
          <p:cNvSpPr/>
          <p:nvPr/>
        </p:nvSpPr>
        <p:spPr>
          <a:xfrm>
            <a:off x="5652120" y="5286960"/>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chemeClr val="tx1"/>
                </a:solidFill>
              </a:rPr>
              <a:t>Phenotype</a:t>
            </a:r>
            <a:endParaRPr lang="en-AU" sz="1600" b="1" dirty="0" smtClean="0">
              <a:solidFill>
                <a:schemeClr val="tx1"/>
              </a:solidFill>
            </a:endParaRPr>
          </a:p>
          <a:p>
            <a:pPr algn="ctr"/>
            <a:r>
              <a:rPr lang="en-AU" sz="1400" b="1" dirty="0" smtClean="0">
                <a:solidFill>
                  <a:schemeClr val="tx1"/>
                </a:solidFill>
              </a:rPr>
              <a:t>Clinical </a:t>
            </a:r>
            <a:r>
              <a:rPr lang="en-AU" sz="1400" b="1" dirty="0">
                <a:solidFill>
                  <a:schemeClr val="tx1"/>
                </a:solidFill>
              </a:rPr>
              <a:t>and pathological data</a:t>
            </a:r>
          </a:p>
        </p:txBody>
      </p:sp>
      <p:cxnSp>
        <p:nvCxnSpPr>
          <p:cNvPr id="9" name="Straight Arrow Connector 8"/>
          <p:cNvCxnSpPr/>
          <p:nvPr/>
        </p:nvCxnSpPr>
        <p:spPr>
          <a:xfrm>
            <a:off x="6804248" y="26226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804248" y="3774792"/>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04248" y="4882000"/>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ontent Placeholder 7"/>
          <p:cNvSpPr>
            <a:spLocks noGrp="1"/>
          </p:cNvSpPr>
          <p:nvPr>
            <p:ph sz="half" idx="1"/>
          </p:nvPr>
        </p:nvSpPr>
        <p:spPr/>
        <p:txBody>
          <a:bodyPr/>
          <a:lstStyle/>
          <a:p>
            <a:endParaRPr kumimoji="1" lang="zh-TW" altLang="en-US"/>
          </a:p>
        </p:txBody>
      </p:sp>
    </p:spTree>
    <p:extLst>
      <p:ext uri="{BB962C8B-B14F-4D97-AF65-F5344CB8AC3E}">
        <p14:creationId xmlns:p14="http://schemas.microsoft.com/office/powerpoint/2010/main" val="34944128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available</a:t>
            </a:r>
            <a:endParaRPr lang="en-AU"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556792"/>
            <a:ext cx="4755801" cy="5004713"/>
          </a:xfrm>
        </p:spPr>
      </p:pic>
      <p:sp>
        <p:nvSpPr>
          <p:cNvPr id="5" name="Slide Number Placeholder 4"/>
          <p:cNvSpPr>
            <a:spLocks noGrp="1"/>
          </p:cNvSpPr>
          <p:nvPr>
            <p:ph type="sldNum" sz="quarter" idx="12"/>
          </p:nvPr>
        </p:nvSpPr>
        <p:spPr/>
        <p:txBody>
          <a:bodyPr/>
          <a:lstStyle/>
          <a:p>
            <a:fld id="{5EB0718A-1B3D-42D2-9A2B-FB6CFA4B4E8D}" type="slidenum">
              <a:rPr lang="en-AU" smtClean="0"/>
              <a:pPr/>
              <a:t>40</a:t>
            </a:fld>
            <a:endParaRPr lang="en-AU"/>
          </a:p>
        </p:txBody>
      </p:sp>
      <p:sp>
        <p:nvSpPr>
          <p:cNvPr id="6" name="Text Placeholder 5"/>
          <p:cNvSpPr>
            <a:spLocks noGrp="1"/>
          </p:cNvSpPr>
          <p:nvPr>
            <p:ph type="body" sz="quarter" idx="13"/>
          </p:nvPr>
        </p:nvSpPr>
        <p:spPr/>
        <p:txBody>
          <a:bodyPr>
            <a:normAutofit/>
          </a:bodyPr>
          <a:lstStyle/>
          <a:p>
            <a:r>
              <a:rPr lang="en-AU" dirty="0" smtClean="0"/>
              <a:t>VAN</a:t>
            </a:r>
            <a:r>
              <a:rPr lang="en-AU" dirty="0"/>
              <a:t>: identifying biologically perturbed networks using differential variability analysis</a:t>
            </a:r>
          </a:p>
        </p:txBody>
      </p:sp>
      <p:pic>
        <p:nvPicPr>
          <p:cNvPr id="8194" name="Picture 2" descr="Supp_Fig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921587"/>
            <a:ext cx="3168352" cy="170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Sup_Fig_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4822" y="3577505"/>
            <a:ext cx="2801594" cy="301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251520" y="6551616"/>
            <a:ext cx="8712968" cy="276999"/>
          </a:xfrm>
          <a:prstGeom prst="rect">
            <a:avLst/>
          </a:prstGeom>
        </p:spPr>
        <p:txBody>
          <a:bodyPr wrap="square">
            <a:spAutoFit/>
          </a:bodyPr>
          <a:lstStyle/>
          <a:p>
            <a:pPr marL="0" indent="0" algn="ctr">
              <a:buNone/>
            </a:pPr>
            <a:r>
              <a:rPr lang="en-AU" sz="1200" i="1" dirty="0" smtClean="0">
                <a:latin typeface="+mj-lt"/>
              </a:rPr>
              <a:t>BMC RES. </a:t>
            </a:r>
            <a:r>
              <a:rPr lang="en-AU" sz="1200" i="1" dirty="0" err="1" smtClean="0">
                <a:latin typeface="+mj-lt"/>
              </a:rPr>
              <a:t>NOTES.|Under</a:t>
            </a:r>
            <a:r>
              <a:rPr lang="en-AU" sz="1200" i="1" dirty="0" smtClean="0">
                <a:latin typeface="+mj-lt"/>
              </a:rPr>
              <a:t> review|2013, </a:t>
            </a:r>
            <a:endParaRPr lang="en-US" sz="1200" i="1" dirty="0">
              <a:latin typeface="+mj-lt"/>
            </a:endParaRPr>
          </a:p>
        </p:txBody>
      </p:sp>
    </p:spTree>
    <p:extLst>
      <p:ext uri="{BB962C8B-B14F-4D97-AF65-F5344CB8AC3E}">
        <p14:creationId xmlns:p14="http://schemas.microsoft.com/office/powerpoint/2010/main" val="4120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kumimoji="1" lang="en-AU" altLang="zh-TW" dirty="0" smtClean="0"/>
              <a:t>Protein or gene expression data + </a:t>
            </a:r>
            <a:r>
              <a:rPr kumimoji="1" lang="en-AU" altLang="zh-TW" dirty="0"/>
              <a:t>PPI</a:t>
            </a:r>
            <a:endParaRPr kumimoji="1" lang="zh-TW" alt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41</a:t>
            </a:fld>
            <a:endParaRPr lang="en-AU"/>
          </a:p>
        </p:txBody>
      </p:sp>
      <p:sp>
        <p:nvSpPr>
          <p:cNvPr id="3" name="Content Placeholder 2"/>
          <p:cNvSpPr>
            <a:spLocks noGrp="1"/>
          </p:cNvSpPr>
          <p:nvPr>
            <p:ph type="body" sz="quarter" idx="13"/>
          </p:nvPr>
        </p:nvSpPr>
        <p:spPr>
          <a:xfrm>
            <a:off x="250825" y="1484784"/>
            <a:ext cx="8662988" cy="792088"/>
          </a:xfrm>
        </p:spPr>
        <p:txBody>
          <a:bodyPr>
            <a:noAutofit/>
          </a:bodyPr>
          <a:lstStyle/>
          <a:p>
            <a:pPr marL="0" indent="0">
              <a:lnSpc>
                <a:spcPct val="100000"/>
              </a:lnSpc>
              <a:buNone/>
            </a:pPr>
            <a:r>
              <a:rPr lang="en-US" altLang="zh-TW" sz="2400" dirty="0"/>
              <a:t>Some individual </a:t>
            </a:r>
            <a:r>
              <a:rPr lang="en-US" altLang="zh-TW" sz="2400" dirty="0" smtClean="0"/>
              <a:t>sub-networks </a:t>
            </a:r>
            <a:r>
              <a:rPr lang="en-US" altLang="zh-TW" sz="2400" dirty="0"/>
              <a:t>are capable of separating the </a:t>
            </a:r>
            <a:r>
              <a:rPr lang="en-US" altLang="zh-TW" sz="2400" dirty="0" smtClean="0"/>
              <a:t>classes reasonably </a:t>
            </a:r>
            <a:r>
              <a:rPr lang="en-US" altLang="zh-TW" sz="2400" dirty="0"/>
              <a:t>well, by considering the </a:t>
            </a:r>
            <a:r>
              <a:rPr lang="en-US" altLang="zh-TW" sz="2400" dirty="0" smtClean="0"/>
              <a:t>difference </a:t>
            </a:r>
            <a:r>
              <a:rPr lang="en-US" altLang="zh-TW" sz="2400" dirty="0"/>
              <a:t>between hub </a:t>
            </a:r>
            <a:r>
              <a:rPr lang="en-US" altLang="zh-TW" sz="2400" dirty="0" smtClean="0"/>
              <a:t>and average interactors expression.</a:t>
            </a:r>
            <a:endParaRPr kumimoji="1" lang="zh-TW" altLang="en-US" sz="2400" dirty="0"/>
          </a:p>
        </p:txBody>
      </p:sp>
      <p:pic>
        <p:nvPicPr>
          <p:cNvPr id="7" name="Picture 6" descr="CEBPB_NF2.pdf"/>
          <p:cNvPicPr>
            <a:picLocks noChangeAspect="1"/>
          </p:cNvPicPr>
          <p:nvPr/>
        </p:nvPicPr>
        <p:blipFill>
          <a:blip r:embed="rId2"/>
          <a:stretch>
            <a:fillRect/>
          </a:stretch>
        </p:blipFill>
        <p:spPr>
          <a:xfrm>
            <a:off x="2194295" y="2852936"/>
            <a:ext cx="6554168" cy="3354897"/>
          </a:xfrm>
          <a:prstGeom prst="rect">
            <a:avLst/>
          </a:prstGeom>
        </p:spPr>
      </p:pic>
      <p:pic>
        <p:nvPicPr>
          <p:cNvPr id="6" name="Picture 5" descr="Correlation_measure.pdf"/>
          <p:cNvPicPr>
            <a:picLocks noChangeAspect="1"/>
          </p:cNvPicPr>
          <p:nvPr/>
        </p:nvPicPr>
        <p:blipFill rotWithShape="1">
          <a:blip r:embed="rId3"/>
          <a:srcRect l="7679" r="47733" b="14667"/>
          <a:stretch/>
        </p:blipFill>
        <p:spPr>
          <a:xfrm>
            <a:off x="251520" y="2881136"/>
            <a:ext cx="2160239" cy="2708104"/>
          </a:xfrm>
          <a:prstGeom prst="rect">
            <a:avLst/>
          </a:prstGeom>
        </p:spPr>
      </p:pic>
      <p:sp>
        <p:nvSpPr>
          <p:cNvPr id="8" name="TextBox 7"/>
          <p:cNvSpPr txBox="1"/>
          <p:nvPr/>
        </p:nvSpPr>
        <p:spPr>
          <a:xfrm>
            <a:off x="5375144" y="6525344"/>
            <a:ext cx="3589344" cy="338554"/>
          </a:xfrm>
          <a:prstGeom prst="rect">
            <a:avLst/>
          </a:prstGeom>
          <a:noFill/>
          <a:ln>
            <a:solidFill>
              <a:schemeClr val="tx1"/>
            </a:solidFill>
          </a:ln>
        </p:spPr>
        <p:txBody>
          <a:bodyPr wrap="none" rtlCol="0">
            <a:spAutoFit/>
          </a:bodyPr>
          <a:lstStyle/>
          <a:p>
            <a:r>
              <a:rPr lang="en-US" altLang="zh-TW" sz="1600" dirty="0" smtClean="0">
                <a:solidFill>
                  <a:srgbClr val="000000"/>
                </a:solidFill>
              </a:rPr>
              <a:t>Barter </a:t>
            </a:r>
            <a:r>
              <a:rPr lang="en-US" altLang="zh-TW" sz="1600" dirty="0">
                <a:solidFill>
                  <a:srgbClr val="000000"/>
                </a:solidFill>
              </a:rPr>
              <a:t>R</a:t>
            </a:r>
            <a:r>
              <a:rPr lang="en-US" altLang="zh-TW" sz="1600" dirty="0" smtClean="0">
                <a:solidFill>
                  <a:srgbClr val="000000"/>
                </a:solidFill>
              </a:rPr>
              <a:t> et al, BMC System Biology, 2014 </a:t>
            </a:r>
            <a:endParaRPr kumimoji="1" lang="zh-TW" altLang="en-US" sz="1600" dirty="0">
              <a:solidFill>
                <a:srgbClr val="000000"/>
              </a:solidFill>
            </a:endParaRPr>
          </a:p>
        </p:txBody>
      </p:sp>
    </p:spTree>
    <p:extLst>
      <p:ext uri="{BB962C8B-B14F-4D97-AF65-F5344CB8AC3E}">
        <p14:creationId xmlns:p14="http://schemas.microsoft.com/office/powerpoint/2010/main" val="42706634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7504" y="1412776"/>
            <a:ext cx="4896544" cy="3888432"/>
            <a:chOff x="1217320" y="1052736"/>
            <a:chExt cx="5953647" cy="5499610"/>
          </a:xfrm>
        </p:grpSpPr>
        <p:sp>
          <p:nvSpPr>
            <p:cNvPr id="7" name="Round Same Side Corner Rectangle 6"/>
            <p:cNvSpPr/>
            <p:nvPr/>
          </p:nvSpPr>
          <p:spPr>
            <a:xfrm>
              <a:off x="1259632" y="1052736"/>
              <a:ext cx="1872208" cy="1080120"/>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400" dirty="0" smtClean="0">
                  <a:latin typeface="Arial" pitchFamily="34" charset="0"/>
                  <a:cs typeface="Arial" pitchFamily="34" charset="0"/>
                </a:rPr>
                <a:t>Gene expression data</a:t>
              </a:r>
            </a:p>
          </p:txBody>
        </p:sp>
        <p:sp>
          <p:nvSpPr>
            <p:cNvPr id="9" name="Diamond 8"/>
            <p:cNvSpPr/>
            <p:nvPr/>
          </p:nvSpPr>
          <p:spPr>
            <a:xfrm>
              <a:off x="3143500" y="3334490"/>
              <a:ext cx="2276394" cy="1584176"/>
            </a:xfrm>
            <a:prstGeom prst="diamon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400" dirty="0" smtClean="0">
                  <a:latin typeface="Arial" pitchFamily="34" charset="0"/>
                  <a:cs typeface="Arial" pitchFamily="34" charset="0"/>
                </a:rPr>
                <a:t>PPI networks</a:t>
              </a:r>
            </a:p>
          </p:txBody>
        </p:sp>
        <p:sp>
          <p:nvSpPr>
            <p:cNvPr id="10" name="Round Same Side Corner Rectangle 9"/>
            <p:cNvSpPr/>
            <p:nvPr/>
          </p:nvSpPr>
          <p:spPr>
            <a:xfrm>
              <a:off x="5306185" y="1124743"/>
              <a:ext cx="1728192" cy="1008112"/>
            </a:xfrm>
            <a:prstGeom prst="round2Same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400" dirty="0" err="1" smtClean="0">
                  <a:latin typeface="Arial" pitchFamily="34" charset="0"/>
                  <a:cs typeface="Arial" pitchFamily="34" charset="0"/>
                </a:rPr>
                <a:t>Exome-seq</a:t>
              </a:r>
              <a:r>
                <a:rPr lang="en-AU" sz="1400" dirty="0" smtClean="0">
                  <a:latin typeface="Arial" pitchFamily="34" charset="0"/>
                  <a:cs typeface="Arial" pitchFamily="34" charset="0"/>
                </a:rPr>
                <a:t> mutation data</a:t>
              </a:r>
              <a:endParaRPr lang="en-AU" sz="1400" dirty="0">
                <a:latin typeface="Arial" pitchFamily="34" charset="0"/>
                <a:cs typeface="Arial" pitchFamily="34" charset="0"/>
              </a:endParaRPr>
            </a:p>
          </p:txBody>
        </p:sp>
        <p:sp>
          <p:nvSpPr>
            <p:cNvPr id="11" name="Rounded Rectangle 10"/>
            <p:cNvSpPr/>
            <p:nvPr/>
          </p:nvSpPr>
          <p:spPr>
            <a:xfrm>
              <a:off x="1217320" y="2852936"/>
              <a:ext cx="1944216" cy="8640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1400" dirty="0" smtClean="0">
                  <a:latin typeface="Arial" pitchFamily="34" charset="0"/>
                  <a:cs typeface="Arial" pitchFamily="34" charset="0"/>
                </a:rPr>
                <a:t>Sample selection based on survival </a:t>
              </a:r>
              <a:r>
                <a:rPr lang="en-AU" sz="1400" dirty="0" err="1" smtClean="0">
                  <a:latin typeface="Arial" pitchFamily="34" charset="0"/>
                  <a:cs typeface="Arial" pitchFamily="34" charset="0"/>
                </a:rPr>
                <a:t>cutoffs</a:t>
              </a:r>
              <a:endParaRPr lang="en-AU" sz="1400" dirty="0" smtClean="0">
                <a:latin typeface="Arial" pitchFamily="34" charset="0"/>
                <a:cs typeface="Arial" pitchFamily="34" charset="0"/>
              </a:endParaRPr>
            </a:p>
          </p:txBody>
        </p:sp>
        <p:sp>
          <p:nvSpPr>
            <p:cNvPr id="12" name="Rounded Rectangle 11"/>
            <p:cNvSpPr/>
            <p:nvPr/>
          </p:nvSpPr>
          <p:spPr>
            <a:xfrm>
              <a:off x="5230465" y="2780928"/>
              <a:ext cx="1872208" cy="93610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1400" dirty="0" smtClean="0">
                  <a:latin typeface="Arial" pitchFamily="34" charset="0"/>
                  <a:cs typeface="Arial" pitchFamily="34" charset="0"/>
                </a:rPr>
                <a:t>FMB score calculation</a:t>
              </a:r>
            </a:p>
          </p:txBody>
        </p:sp>
        <p:sp>
          <p:nvSpPr>
            <p:cNvPr id="13" name="Round Same Side Corner Rectangle 12"/>
            <p:cNvSpPr/>
            <p:nvPr/>
          </p:nvSpPr>
          <p:spPr>
            <a:xfrm>
              <a:off x="1259632" y="4826405"/>
              <a:ext cx="1872207" cy="1008112"/>
            </a:xfrm>
            <a:prstGeom prst="round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AU" sz="1400" dirty="0" smtClean="0">
                  <a:latin typeface="Arial" pitchFamily="34" charset="0"/>
                  <a:cs typeface="Arial" pitchFamily="34" charset="0"/>
                </a:rPr>
                <a:t>Disturbed hub </a:t>
              </a:r>
              <a:r>
                <a:rPr lang="en-AU" sz="1400" dirty="0" err="1" smtClean="0">
                  <a:latin typeface="Arial" pitchFamily="34" charset="0"/>
                  <a:cs typeface="Arial" pitchFamily="34" charset="0"/>
                </a:rPr>
                <a:t>subnetworks</a:t>
              </a:r>
              <a:endParaRPr lang="en-AU" sz="1400" dirty="0">
                <a:latin typeface="Arial" pitchFamily="34" charset="0"/>
                <a:cs typeface="Arial" pitchFamily="34" charset="0"/>
              </a:endParaRPr>
            </a:p>
          </p:txBody>
        </p:sp>
        <p:sp>
          <p:nvSpPr>
            <p:cNvPr id="14" name="Round Same Side Corner Rectangle 13"/>
            <p:cNvSpPr/>
            <p:nvPr/>
          </p:nvSpPr>
          <p:spPr>
            <a:xfrm>
              <a:off x="5154743" y="4653136"/>
              <a:ext cx="2016224" cy="1314145"/>
            </a:xfrm>
            <a:prstGeom prst="round2Same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AU" sz="1400" dirty="0" smtClean="0">
                  <a:latin typeface="Arial" pitchFamily="34" charset="0"/>
                  <a:cs typeface="Arial" pitchFamily="34" charset="0"/>
                </a:rPr>
                <a:t>Hubs having interactors with significant FMB</a:t>
              </a:r>
            </a:p>
            <a:p>
              <a:pPr algn="ctr"/>
              <a:r>
                <a:rPr lang="en-AU" sz="1400" dirty="0" smtClean="0">
                  <a:latin typeface="Arial" pitchFamily="34" charset="0"/>
                  <a:cs typeface="Arial" pitchFamily="34" charset="0"/>
                </a:rPr>
                <a:t>score</a:t>
              </a:r>
              <a:endParaRPr lang="en-AU" sz="1400" dirty="0">
                <a:latin typeface="Arial" pitchFamily="34" charset="0"/>
                <a:cs typeface="Arial" pitchFamily="34" charset="0"/>
              </a:endParaRPr>
            </a:p>
          </p:txBody>
        </p:sp>
        <p:sp>
          <p:nvSpPr>
            <p:cNvPr id="15" name="Rounded Rectangle 14"/>
            <p:cNvSpPr/>
            <p:nvPr/>
          </p:nvSpPr>
          <p:spPr>
            <a:xfrm>
              <a:off x="3564630" y="5616243"/>
              <a:ext cx="1440160" cy="93610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AU" sz="1400" dirty="0" smtClean="0">
                  <a:latin typeface="Arial" pitchFamily="34" charset="0"/>
                  <a:cs typeface="Arial" pitchFamily="34" charset="0"/>
                </a:rPr>
                <a:t>Network association test</a:t>
              </a:r>
              <a:endParaRPr lang="en-AU" sz="1400" dirty="0">
                <a:latin typeface="Arial" pitchFamily="34" charset="0"/>
                <a:cs typeface="Arial" pitchFamily="34" charset="0"/>
              </a:endParaRPr>
            </a:p>
          </p:txBody>
        </p:sp>
        <p:cxnSp>
          <p:nvCxnSpPr>
            <p:cNvPr id="16" name="Elbow Connector 48"/>
            <p:cNvCxnSpPr>
              <a:stCxn id="9" idx="1"/>
              <a:endCxn id="13" idx="3"/>
            </p:cNvCxnSpPr>
            <p:nvPr/>
          </p:nvCxnSpPr>
          <p:spPr>
            <a:xfrm rot="10800000" flipV="1">
              <a:off x="2195735" y="4126576"/>
              <a:ext cx="947765" cy="699828"/>
            </a:xfrm>
            <a:prstGeom prst="bentConnector2">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17" name="Shape 33"/>
            <p:cNvCxnSpPr>
              <a:stCxn id="13" idx="0"/>
              <a:endCxn id="15" idx="0"/>
            </p:cNvCxnSpPr>
            <p:nvPr/>
          </p:nvCxnSpPr>
          <p:spPr>
            <a:xfrm>
              <a:off x="3131840" y="5330462"/>
              <a:ext cx="1152871" cy="285781"/>
            </a:xfrm>
            <a:prstGeom prst="bentConnector2">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18" name="Shape 37"/>
            <p:cNvCxnSpPr>
              <a:stCxn id="14" idx="2"/>
              <a:endCxn id="15" idx="0"/>
            </p:cNvCxnSpPr>
            <p:nvPr/>
          </p:nvCxnSpPr>
          <p:spPr>
            <a:xfrm rot="10800000" flipV="1">
              <a:off x="4284711" y="5310210"/>
              <a:ext cx="870032" cy="306033"/>
            </a:xfrm>
            <a:prstGeom prst="bentConnector2">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10" idx="1"/>
              <a:endCxn id="12" idx="0"/>
            </p:cNvCxnSpPr>
            <p:nvPr/>
          </p:nvCxnSpPr>
          <p:spPr>
            <a:xfrm flipH="1">
              <a:off x="6166569" y="2132856"/>
              <a:ext cx="3713" cy="648073"/>
            </a:xfrm>
            <a:prstGeom prst="straightConnector1">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20" name="Elbow Connector 52"/>
            <p:cNvCxnSpPr>
              <a:stCxn id="9" idx="3"/>
              <a:endCxn id="14" idx="3"/>
            </p:cNvCxnSpPr>
            <p:nvPr/>
          </p:nvCxnSpPr>
          <p:spPr>
            <a:xfrm>
              <a:off x="5419894" y="4126577"/>
              <a:ext cx="742961" cy="526559"/>
            </a:xfrm>
            <a:prstGeom prst="bentConnector2">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 idx="1"/>
              <a:endCxn id="11" idx="0"/>
            </p:cNvCxnSpPr>
            <p:nvPr/>
          </p:nvCxnSpPr>
          <p:spPr>
            <a:xfrm flipH="1">
              <a:off x="2189429" y="2132856"/>
              <a:ext cx="6307" cy="720080"/>
            </a:xfrm>
            <a:prstGeom prst="straightConnector1">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2"/>
              <a:endCxn id="13" idx="3"/>
            </p:cNvCxnSpPr>
            <p:nvPr/>
          </p:nvCxnSpPr>
          <p:spPr>
            <a:xfrm>
              <a:off x="2189429" y="3717032"/>
              <a:ext cx="6307" cy="1109373"/>
            </a:xfrm>
            <a:prstGeom prst="straightConnector1">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2" idx="2"/>
              <a:endCxn id="14" idx="3"/>
            </p:cNvCxnSpPr>
            <p:nvPr/>
          </p:nvCxnSpPr>
          <p:spPr>
            <a:xfrm flipH="1">
              <a:off x="6162856" y="3717032"/>
              <a:ext cx="3713" cy="936105"/>
            </a:xfrm>
            <a:prstGeom prst="straightConnector1">
              <a:avLst/>
            </a:prstGeom>
            <a:ln>
              <a:solidFill>
                <a:schemeClr val="bg1">
                  <a:lumMod val="65000"/>
                </a:schemeClr>
              </a:solidFill>
              <a:tailEnd type="arrow"/>
            </a:ln>
          </p:spPr>
          <p:style>
            <a:lnRef idx="2">
              <a:schemeClr val="dk1"/>
            </a:lnRef>
            <a:fillRef idx="0">
              <a:schemeClr val="dk1"/>
            </a:fillRef>
            <a:effectRef idx="1">
              <a:schemeClr val="dk1"/>
            </a:effectRef>
            <a:fontRef idx="minor">
              <a:schemeClr val="tx1"/>
            </a:fontRef>
          </p:style>
        </p:cxnSp>
      </p:grpSp>
      <p:pic>
        <p:nvPicPr>
          <p:cNvPr id="2" name="Picture 1" descr="Rplo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204864"/>
            <a:ext cx="4211960" cy="4211960"/>
          </a:xfrm>
          <a:prstGeom prst="rect">
            <a:avLst/>
          </a:prstGeom>
        </p:spPr>
      </p:pic>
      <p:sp>
        <p:nvSpPr>
          <p:cNvPr id="4" name="Title 3"/>
          <p:cNvSpPr>
            <a:spLocks noGrp="1"/>
          </p:cNvSpPr>
          <p:nvPr>
            <p:ph type="title"/>
          </p:nvPr>
        </p:nvSpPr>
        <p:spPr/>
        <p:txBody>
          <a:bodyPr>
            <a:normAutofit fontScale="90000"/>
          </a:bodyPr>
          <a:lstStyle/>
          <a:p>
            <a:r>
              <a:rPr lang="en-AU" altLang="zh-TW" dirty="0"/>
              <a:t>PPI network disturbances and functional mutation burden </a:t>
            </a:r>
            <a:r>
              <a:rPr lang="en-AU" altLang="zh-TW" dirty="0" smtClean="0"/>
              <a:t>score</a:t>
            </a:r>
            <a:endParaRPr kumimoji="1" lang="zh-TW" altLang="en-US" dirty="0"/>
          </a:p>
        </p:txBody>
      </p:sp>
      <p:sp>
        <p:nvSpPr>
          <p:cNvPr id="25" name="TextBox 24"/>
          <p:cNvSpPr txBox="1"/>
          <p:nvPr/>
        </p:nvSpPr>
        <p:spPr>
          <a:xfrm>
            <a:off x="173536" y="6002124"/>
            <a:ext cx="3692374" cy="523220"/>
          </a:xfrm>
          <a:prstGeom prst="rect">
            <a:avLst/>
          </a:prstGeom>
          <a:noFill/>
          <a:ln>
            <a:solidFill>
              <a:schemeClr val="tx1"/>
            </a:solidFill>
          </a:ln>
        </p:spPr>
        <p:txBody>
          <a:bodyPr wrap="none" rtlCol="0">
            <a:spAutoFit/>
          </a:bodyPr>
          <a:lstStyle/>
          <a:p>
            <a:r>
              <a:rPr lang="en-US" altLang="zh-TW" sz="1400" dirty="0" err="1" smtClean="0">
                <a:solidFill>
                  <a:srgbClr val="000000"/>
                </a:solidFill>
              </a:rPr>
              <a:t>Ghazanfar</a:t>
            </a:r>
            <a:r>
              <a:rPr lang="en-US" altLang="zh-TW" sz="1400" dirty="0" smtClean="0">
                <a:solidFill>
                  <a:srgbClr val="000000"/>
                </a:solidFill>
              </a:rPr>
              <a:t>, S and Schramm et al (in preparation)</a:t>
            </a:r>
          </a:p>
          <a:p>
            <a:endParaRPr kumimoji="1" lang="zh-TW" altLang="en-US" sz="1400" dirty="0">
              <a:solidFill>
                <a:srgbClr val="000000"/>
              </a:solidFill>
            </a:endParaRPr>
          </a:p>
        </p:txBody>
      </p:sp>
    </p:spTree>
    <p:extLst>
      <p:ext uri="{BB962C8B-B14F-4D97-AF65-F5344CB8AC3E}">
        <p14:creationId xmlns:p14="http://schemas.microsoft.com/office/powerpoint/2010/main" val="18808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AU" altLang="zh-TW" dirty="0" smtClean="0"/>
              <a:t>Vertical integration</a:t>
            </a:r>
            <a:endParaRPr kumimoji="1" lang="zh-TW" altLang="en-US" dirty="0"/>
          </a:p>
        </p:txBody>
      </p:sp>
      <p:sp>
        <p:nvSpPr>
          <p:cNvPr id="13" name="Content Placeholder 12"/>
          <p:cNvSpPr>
            <a:spLocks noGrp="1"/>
          </p:cNvSpPr>
          <p:nvPr>
            <p:ph sz="half" idx="1"/>
          </p:nvPr>
        </p:nvSpPr>
        <p:spPr>
          <a:xfrm>
            <a:off x="250824" y="1773237"/>
            <a:ext cx="4321176" cy="4752107"/>
          </a:xfrm>
        </p:spPr>
        <p:txBody>
          <a:bodyPr/>
          <a:lstStyle/>
          <a:p>
            <a:r>
              <a:rPr lang="en-US" altLang="zh-TW" dirty="0" smtClean="0"/>
              <a:t>Using network features as biomarker and we found that some </a:t>
            </a:r>
            <a:r>
              <a:rPr lang="en-US" altLang="zh-TW" dirty="0"/>
              <a:t>individual sub-networks </a:t>
            </a:r>
            <a:r>
              <a:rPr lang="en-US" altLang="zh-TW" dirty="0" smtClean="0"/>
              <a:t>(from PPI) are </a:t>
            </a:r>
            <a:r>
              <a:rPr lang="en-US" altLang="zh-TW" dirty="0"/>
              <a:t>capable of separating the classes reasonably </a:t>
            </a:r>
            <a:r>
              <a:rPr lang="en-US" altLang="zh-TW" dirty="0" smtClean="0"/>
              <a:t>well.</a:t>
            </a:r>
          </a:p>
          <a:p>
            <a:endParaRPr kumimoji="1" lang="zh-TW" alt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5</a:t>
            </a:fld>
            <a:endParaRPr lang="en-AU"/>
          </a:p>
        </p:txBody>
      </p:sp>
      <p:sp>
        <p:nvSpPr>
          <p:cNvPr id="15" name="Text Placeholder 14"/>
          <p:cNvSpPr>
            <a:spLocks noGrp="1"/>
          </p:cNvSpPr>
          <p:nvPr>
            <p:ph type="body" sz="quarter" idx="13"/>
          </p:nvPr>
        </p:nvSpPr>
        <p:spPr/>
        <p:txBody>
          <a:bodyPr/>
          <a:lstStyle/>
          <a:p>
            <a:r>
              <a:rPr kumimoji="1" lang="en-AU" altLang="zh-TW" dirty="0" smtClean="0"/>
              <a:t>Question specific and translation focus integration</a:t>
            </a:r>
            <a:endParaRPr kumimoji="1" lang="zh-TW" altLang="en-US" dirty="0"/>
          </a:p>
        </p:txBody>
      </p:sp>
      <p:sp>
        <p:nvSpPr>
          <p:cNvPr id="4" name="Rectangle 3"/>
          <p:cNvSpPr/>
          <p:nvPr/>
        </p:nvSpPr>
        <p:spPr>
          <a:xfrm>
            <a:off x="5652120" y="1916832"/>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000000"/>
                </a:solidFill>
              </a:rPr>
              <a:t>SNP array / </a:t>
            </a:r>
            <a:r>
              <a:rPr lang="en-AU" sz="1400" b="1" dirty="0" err="1" smtClean="0">
                <a:solidFill>
                  <a:srgbClr val="000000"/>
                </a:solidFill>
              </a:rPr>
              <a:t>Exome-seq</a:t>
            </a:r>
            <a:endParaRPr lang="en-AU" sz="1400" b="1" dirty="0">
              <a:solidFill>
                <a:srgbClr val="000000"/>
              </a:solidFill>
            </a:endParaRPr>
          </a:p>
          <a:p>
            <a:pPr algn="ctr"/>
            <a:r>
              <a:rPr lang="en-AU" sz="1400" b="1" dirty="0" smtClean="0">
                <a:solidFill>
                  <a:srgbClr val="000000"/>
                </a:solidFill>
              </a:rPr>
              <a:t>DNA</a:t>
            </a:r>
            <a:r>
              <a:rPr lang="en-AU" sz="1400" b="1" dirty="0">
                <a:solidFill>
                  <a:srgbClr val="000000"/>
                </a:solidFill>
              </a:rPr>
              <a:t>-</a:t>
            </a:r>
            <a:r>
              <a:rPr lang="en-AU" sz="1400" b="1" dirty="0" err="1">
                <a:solidFill>
                  <a:srgbClr val="000000"/>
                </a:solidFill>
              </a:rPr>
              <a:t>seq</a:t>
            </a:r>
            <a:endParaRPr lang="en-AU" sz="1400" b="1" dirty="0">
              <a:solidFill>
                <a:srgbClr val="000000"/>
              </a:solidFill>
            </a:endParaRPr>
          </a:p>
        </p:txBody>
      </p:sp>
      <p:sp>
        <p:nvSpPr>
          <p:cNvPr id="5" name="Rectangle 4"/>
          <p:cNvSpPr/>
          <p:nvPr/>
        </p:nvSpPr>
        <p:spPr>
          <a:xfrm>
            <a:off x="5652120" y="304179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FF0000"/>
                </a:solidFill>
              </a:rPr>
              <a:t>mRNA array </a:t>
            </a:r>
            <a:r>
              <a:rPr lang="en-AU" sz="1400" b="1" dirty="0" smtClean="0">
                <a:solidFill>
                  <a:srgbClr val="000000"/>
                </a:solidFill>
              </a:rPr>
              <a:t>/ 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6" name="Rectangle 5"/>
          <p:cNvSpPr/>
          <p:nvPr/>
        </p:nvSpPr>
        <p:spPr>
          <a:xfrm>
            <a:off x="5652120" y="4145616"/>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rgbClr val="000000"/>
                </a:solidFill>
              </a:rPr>
              <a:t>iTRAQ</a:t>
            </a:r>
            <a:r>
              <a:rPr lang="en-AU" sz="1400" b="1" dirty="0" smtClean="0">
                <a:solidFill>
                  <a:srgbClr val="000000"/>
                </a:solidFill>
              </a:rPr>
              <a:t> / MS/MS</a:t>
            </a:r>
            <a:endParaRPr lang="en-AU" sz="1400" b="1" dirty="0">
              <a:solidFill>
                <a:srgbClr val="000000"/>
              </a:solidFill>
            </a:endParaRPr>
          </a:p>
        </p:txBody>
      </p:sp>
      <p:sp>
        <p:nvSpPr>
          <p:cNvPr id="7" name="Rectangle 6"/>
          <p:cNvSpPr/>
          <p:nvPr/>
        </p:nvSpPr>
        <p:spPr>
          <a:xfrm>
            <a:off x="5652120" y="5286960"/>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FF0000"/>
                </a:solidFill>
              </a:rPr>
              <a:t>Clinical </a:t>
            </a:r>
            <a:r>
              <a:rPr lang="en-AU" sz="1400" b="1" dirty="0">
                <a:solidFill>
                  <a:srgbClr val="FF0000"/>
                </a:solidFill>
              </a:rPr>
              <a:t>and pathological data</a:t>
            </a:r>
          </a:p>
        </p:txBody>
      </p:sp>
      <p:cxnSp>
        <p:nvCxnSpPr>
          <p:cNvPr id="9" name="Straight Arrow Connector 8"/>
          <p:cNvCxnSpPr/>
          <p:nvPr/>
        </p:nvCxnSpPr>
        <p:spPr>
          <a:xfrm>
            <a:off x="6804248" y="26226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804248" y="3774792"/>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04248" y="4882000"/>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07904" y="3068960"/>
            <a:ext cx="111561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AU" altLang="zh-TW" dirty="0" smtClean="0"/>
              <a:t>PPI </a:t>
            </a:r>
          </a:p>
          <a:p>
            <a:pPr algn="ctr"/>
            <a:r>
              <a:rPr kumimoji="1" lang="en-AU" altLang="zh-TW" dirty="0" smtClean="0"/>
              <a:t>network</a:t>
            </a:r>
            <a:endParaRPr kumimoji="1" lang="zh-TW" altLang="en-US" dirty="0"/>
          </a:p>
        </p:txBody>
      </p:sp>
      <p:pic>
        <p:nvPicPr>
          <p:cNvPr id="16" name="Picture 15" descr="Correlation_measure.pdf"/>
          <p:cNvPicPr>
            <a:picLocks noChangeAspect="1"/>
          </p:cNvPicPr>
          <p:nvPr/>
        </p:nvPicPr>
        <p:blipFill rotWithShape="1">
          <a:blip r:embed="rId2"/>
          <a:srcRect l="7679" r="47733" b="14667"/>
          <a:stretch/>
        </p:blipFill>
        <p:spPr>
          <a:xfrm>
            <a:off x="3203848" y="3933056"/>
            <a:ext cx="2160239" cy="2204048"/>
          </a:xfrm>
          <a:prstGeom prst="rect">
            <a:avLst/>
          </a:prstGeom>
        </p:spPr>
      </p:pic>
      <p:sp>
        <p:nvSpPr>
          <p:cNvPr id="17" name="Plus 16"/>
          <p:cNvSpPr/>
          <p:nvPr/>
        </p:nvSpPr>
        <p:spPr>
          <a:xfrm>
            <a:off x="5076056" y="3284984"/>
            <a:ext cx="360040" cy="36004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34981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AU" altLang="zh-TW" dirty="0" smtClean="0"/>
              <a:t>Vertical integration</a:t>
            </a:r>
            <a:endParaRPr kumimoji="1" lang="zh-TW" altLang="en-US" dirty="0"/>
          </a:p>
        </p:txBody>
      </p:sp>
      <p:sp>
        <p:nvSpPr>
          <p:cNvPr id="13" name="Content Placeholder 12"/>
          <p:cNvSpPr>
            <a:spLocks noGrp="1"/>
          </p:cNvSpPr>
          <p:nvPr>
            <p:ph sz="half" idx="1"/>
          </p:nvPr>
        </p:nvSpPr>
        <p:spPr>
          <a:xfrm>
            <a:off x="250824" y="1773237"/>
            <a:ext cx="4321176" cy="4752107"/>
          </a:xfrm>
        </p:spPr>
        <p:txBody>
          <a:bodyPr/>
          <a:lstStyle/>
          <a:p>
            <a:r>
              <a:rPr lang="en-US" altLang="zh-TW" dirty="0" smtClean="0">
                <a:solidFill>
                  <a:schemeClr val="bg1">
                    <a:lumMod val="75000"/>
                  </a:schemeClr>
                </a:solidFill>
              </a:rPr>
              <a:t>Using network features as biomarker and we found that some </a:t>
            </a:r>
            <a:r>
              <a:rPr lang="en-US" altLang="zh-TW" dirty="0">
                <a:solidFill>
                  <a:schemeClr val="bg1">
                    <a:lumMod val="75000"/>
                  </a:schemeClr>
                </a:solidFill>
              </a:rPr>
              <a:t>individual sub-networks </a:t>
            </a:r>
            <a:r>
              <a:rPr lang="en-US" altLang="zh-TW" dirty="0" smtClean="0">
                <a:solidFill>
                  <a:schemeClr val="bg1">
                    <a:lumMod val="75000"/>
                  </a:schemeClr>
                </a:solidFill>
              </a:rPr>
              <a:t>(from PPI) are </a:t>
            </a:r>
            <a:r>
              <a:rPr lang="en-US" altLang="zh-TW" dirty="0">
                <a:solidFill>
                  <a:schemeClr val="bg1">
                    <a:lumMod val="75000"/>
                  </a:schemeClr>
                </a:solidFill>
              </a:rPr>
              <a:t>capable of separating the classes reasonably </a:t>
            </a:r>
            <a:r>
              <a:rPr lang="en-US" altLang="zh-TW" dirty="0" smtClean="0">
                <a:solidFill>
                  <a:schemeClr val="bg1">
                    <a:lumMod val="75000"/>
                  </a:schemeClr>
                </a:solidFill>
              </a:rPr>
              <a:t>well.</a:t>
            </a:r>
          </a:p>
          <a:p>
            <a:r>
              <a:rPr lang="en-US" altLang="zh-TW" dirty="0" err="1" smtClean="0"/>
              <a:t>pMimCor</a:t>
            </a:r>
            <a:r>
              <a:rPr lang="en-US" altLang="zh-TW" dirty="0" smtClean="0"/>
              <a:t>: </a:t>
            </a:r>
            <a:r>
              <a:rPr lang="en-AU" altLang="zh-TW" dirty="0"/>
              <a:t>Identify </a:t>
            </a:r>
            <a:r>
              <a:rPr lang="en-AU" altLang="zh-TW" dirty="0">
                <a:solidFill>
                  <a:schemeClr val="accent1">
                    <a:lumMod val="75000"/>
                  </a:schemeClr>
                </a:solidFill>
              </a:rPr>
              <a:t>groups of </a:t>
            </a:r>
            <a:r>
              <a:rPr lang="en-AU" altLang="zh-TW" dirty="0" smtClean="0">
                <a:solidFill>
                  <a:schemeClr val="accent1">
                    <a:lumMod val="75000"/>
                  </a:schemeClr>
                </a:solidFill>
              </a:rPr>
              <a:t>genes </a:t>
            </a:r>
            <a:r>
              <a:rPr lang="en-AU" altLang="zh-TW" dirty="0" smtClean="0"/>
              <a:t>that </a:t>
            </a:r>
            <a:r>
              <a:rPr lang="en-AU" altLang="zh-TW" dirty="0"/>
              <a:t>are </a:t>
            </a:r>
            <a:r>
              <a:rPr lang="en-AU" altLang="zh-TW" dirty="0" smtClean="0"/>
              <a:t> being </a:t>
            </a:r>
            <a:r>
              <a:rPr lang="en-AU" altLang="zh-TW" dirty="0">
                <a:solidFill>
                  <a:schemeClr val="accent2">
                    <a:lumMod val="75000"/>
                  </a:schemeClr>
                </a:solidFill>
              </a:rPr>
              <a:t>regulated by a </a:t>
            </a:r>
            <a:r>
              <a:rPr lang="en-AU" altLang="zh-TW" dirty="0" err="1">
                <a:solidFill>
                  <a:schemeClr val="accent2">
                    <a:lumMod val="75000"/>
                  </a:schemeClr>
                </a:solidFill>
              </a:rPr>
              <a:t>miRNA</a:t>
            </a:r>
            <a:r>
              <a:rPr lang="en-AU" altLang="zh-TW" dirty="0">
                <a:solidFill>
                  <a:schemeClr val="accent2">
                    <a:lumMod val="75000"/>
                  </a:schemeClr>
                </a:solidFill>
              </a:rPr>
              <a:t> </a:t>
            </a:r>
            <a:r>
              <a:rPr lang="en-AU" altLang="zh-TW" dirty="0" smtClean="0"/>
              <a:t>and share </a:t>
            </a:r>
            <a:r>
              <a:rPr lang="en-AU" altLang="zh-TW" dirty="0"/>
              <a:t>some </a:t>
            </a:r>
            <a:r>
              <a:rPr lang="en-AU" altLang="zh-TW" dirty="0">
                <a:solidFill>
                  <a:schemeClr val="accent6">
                    <a:lumMod val="75000"/>
                  </a:schemeClr>
                </a:solidFill>
              </a:rPr>
              <a:t>common </a:t>
            </a:r>
            <a:r>
              <a:rPr lang="en-AU" altLang="zh-TW" dirty="0" smtClean="0">
                <a:solidFill>
                  <a:schemeClr val="accent6">
                    <a:lumMod val="75000"/>
                  </a:schemeClr>
                </a:solidFill>
              </a:rPr>
              <a:t>biological function</a:t>
            </a:r>
            <a:r>
              <a:rPr lang="en-AU" altLang="zh-TW" dirty="0" smtClean="0"/>
              <a:t>. Provide a joint ranking of genes and </a:t>
            </a:r>
            <a:r>
              <a:rPr lang="en-AU" altLang="zh-TW" dirty="0" err="1" smtClean="0"/>
              <a:t>miRNAs</a:t>
            </a:r>
            <a:r>
              <a:rPr lang="en-AU" altLang="zh-TW" dirty="0" smtClean="0"/>
              <a:t>.</a:t>
            </a:r>
          </a:p>
          <a:p>
            <a:endParaRPr lang="en-AU" altLang="zh-TW" dirty="0" smtClean="0"/>
          </a:p>
          <a:p>
            <a:endParaRPr lang="en-AU" altLang="zh-TW" dirty="0"/>
          </a:p>
          <a:p>
            <a:endParaRPr lang="en-US" altLang="zh-TW" dirty="0" smtClean="0"/>
          </a:p>
          <a:p>
            <a:endParaRPr kumimoji="1" lang="zh-TW" alt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6</a:t>
            </a:fld>
            <a:endParaRPr lang="en-AU"/>
          </a:p>
        </p:txBody>
      </p:sp>
      <p:sp>
        <p:nvSpPr>
          <p:cNvPr id="15" name="Text Placeholder 14"/>
          <p:cNvSpPr>
            <a:spLocks noGrp="1"/>
          </p:cNvSpPr>
          <p:nvPr>
            <p:ph type="body" sz="quarter" idx="13"/>
          </p:nvPr>
        </p:nvSpPr>
        <p:spPr/>
        <p:txBody>
          <a:bodyPr/>
          <a:lstStyle/>
          <a:p>
            <a:r>
              <a:rPr kumimoji="1" lang="en-AU" altLang="zh-TW" dirty="0" smtClean="0"/>
              <a:t>Examples of question specific and translation focus integration</a:t>
            </a:r>
            <a:endParaRPr kumimoji="1" lang="zh-TW" altLang="en-US" dirty="0"/>
          </a:p>
        </p:txBody>
      </p:sp>
      <p:sp>
        <p:nvSpPr>
          <p:cNvPr id="4" name="Rectangle 3"/>
          <p:cNvSpPr/>
          <p:nvPr/>
        </p:nvSpPr>
        <p:spPr>
          <a:xfrm>
            <a:off x="5652120" y="1916832"/>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000000"/>
                </a:solidFill>
              </a:rPr>
              <a:t>SNP array / </a:t>
            </a:r>
            <a:r>
              <a:rPr lang="en-AU" sz="1400" b="1" dirty="0" err="1" smtClean="0">
                <a:solidFill>
                  <a:srgbClr val="000000"/>
                </a:solidFill>
              </a:rPr>
              <a:t>Exome-seq</a:t>
            </a:r>
            <a:endParaRPr lang="en-AU" sz="1400" b="1" dirty="0">
              <a:solidFill>
                <a:srgbClr val="000000"/>
              </a:solidFill>
            </a:endParaRPr>
          </a:p>
          <a:p>
            <a:pPr algn="ctr"/>
            <a:r>
              <a:rPr lang="en-AU" sz="1400" b="1" dirty="0" smtClean="0">
                <a:solidFill>
                  <a:srgbClr val="000000"/>
                </a:solidFill>
              </a:rPr>
              <a:t>DNA</a:t>
            </a:r>
            <a:r>
              <a:rPr lang="en-AU" sz="1400" b="1" dirty="0">
                <a:solidFill>
                  <a:srgbClr val="000000"/>
                </a:solidFill>
              </a:rPr>
              <a:t>-</a:t>
            </a:r>
            <a:r>
              <a:rPr lang="en-AU" sz="1400" b="1" dirty="0" err="1">
                <a:solidFill>
                  <a:srgbClr val="000000"/>
                </a:solidFill>
              </a:rPr>
              <a:t>seq</a:t>
            </a:r>
            <a:endParaRPr lang="en-AU" sz="1400" b="1" dirty="0">
              <a:solidFill>
                <a:srgbClr val="000000"/>
              </a:solidFill>
            </a:endParaRPr>
          </a:p>
        </p:txBody>
      </p:sp>
      <p:sp>
        <p:nvSpPr>
          <p:cNvPr id="5" name="Rectangle 4"/>
          <p:cNvSpPr/>
          <p:nvPr/>
        </p:nvSpPr>
        <p:spPr>
          <a:xfrm>
            <a:off x="5652120" y="304179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FF0000"/>
                </a:solidFill>
              </a:rPr>
              <a:t>mRNA array </a:t>
            </a:r>
            <a:r>
              <a:rPr lang="en-AU" sz="1400" b="1" dirty="0" smtClean="0">
                <a:solidFill>
                  <a:srgbClr val="000000"/>
                </a:solidFill>
              </a:rPr>
              <a:t>/ </a:t>
            </a:r>
            <a:r>
              <a:rPr lang="en-AU" sz="1400" b="1" dirty="0" smtClean="0">
                <a:solidFill>
                  <a:srgbClr val="FF0000"/>
                </a:solidFill>
              </a:rPr>
              <a:t>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6" name="Rectangle 5"/>
          <p:cNvSpPr/>
          <p:nvPr/>
        </p:nvSpPr>
        <p:spPr>
          <a:xfrm>
            <a:off x="5652120" y="4145616"/>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rgbClr val="000000"/>
                </a:solidFill>
              </a:rPr>
              <a:t>iTRAQ</a:t>
            </a:r>
            <a:r>
              <a:rPr lang="en-AU" sz="1400" b="1" dirty="0" smtClean="0">
                <a:solidFill>
                  <a:srgbClr val="000000"/>
                </a:solidFill>
              </a:rPr>
              <a:t> / MS/MS</a:t>
            </a:r>
            <a:endParaRPr lang="en-AU" sz="1400" b="1" dirty="0">
              <a:solidFill>
                <a:srgbClr val="000000"/>
              </a:solidFill>
            </a:endParaRPr>
          </a:p>
        </p:txBody>
      </p:sp>
      <p:sp>
        <p:nvSpPr>
          <p:cNvPr id="7" name="Rectangle 6"/>
          <p:cNvSpPr/>
          <p:nvPr/>
        </p:nvSpPr>
        <p:spPr>
          <a:xfrm>
            <a:off x="5652120" y="5286960"/>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FF0000"/>
                </a:solidFill>
              </a:rPr>
              <a:t>Clinical </a:t>
            </a:r>
            <a:r>
              <a:rPr lang="en-AU" sz="1400" b="1" dirty="0">
                <a:solidFill>
                  <a:srgbClr val="FF0000"/>
                </a:solidFill>
              </a:rPr>
              <a:t>and pathological data</a:t>
            </a:r>
          </a:p>
        </p:txBody>
      </p:sp>
      <p:cxnSp>
        <p:nvCxnSpPr>
          <p:cNvPr id="9" name="Straight Arrow Connector 8"/>
          <p:cNvCxnSpPr/>
          <p:nvPr/>
        </p:nvCxnSpPr>
        <p:spPr>
          <a:xfrm>
            <a:off x="6804248" y="26226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804248" y="3774792"/>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04248" y="4882000"/>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67944" y="2780928"/>
            <a:ext cx="136815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AU" altLang="zh-TW" dirty="0" smtClean="0"/>
              <a:t>Pathways</a:t>
            </a:r>
            <a:endParaRPr kumimoji="1" lang="zh-TW" altLang="en-US" dirty="0"/>
          </a:p>
        </p:txBody>
      </p:sp>
      <p:sp>
        <p:nvSpPr>
          <p:cNvPr id="16" name="Plus 15"/>
          <p:cNvSpPr/>
          <p:nvPr/>
        </p:nvSpPr>
        <p:spPr>
          <a:xfrm>
            <a:off x="5076056" y="3284984"/>
            <a:ext cx="360040" cy="36004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312958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AU" altLang="zh-TW" dirty="0" smtClean="0"/>
              <a:t>Vertical integration</a:t>
            </a:r>
            <a:endParaRPr kumimoji="1" lang="zh-TW" altLang="en-US" dirty="0"/>
          </a:p>
        </p:txBody>
      </p:sp>
      <p:sp>
        <p:nvSpPr>
          <p:cNvPr id="13" name="Content Placeholder 12"/>
          <p:cNvSpPr>
            <a:spLocks noGrp="1"/>
          </p:cNvSpPr>
          <p:nvPr>
            <p:ph sz="half" idx="1"/>
          </p:nvPr>
        </p:nvSpPr>
        <p:spPr>
          <a:xfrm>
            <a:off x="250824" y="1773237"/>
            <a:ext cx="4321176" cy="4752107"/>
          </a:xfrm>
        </p:spPr>
        <p:txBody>
          <a:bodyPr/>
          <a:lstStyle/>
          <a:p>
            <a:r>
              <a:rPr lang="en-US" altLang="zh-TW" dirty="0" smtClean="0">
                <a:solidFill>
                  <a:schemeClr val="bg1">
                    <a:lumMod val="75000"/>
                  </a:schemeClr>
                </a:solidFill>
              </a:rPr>
              <a:t>Using network features as biomarker and we found that some </a:t>
            </a:r>
            <a:r>
              <a:rPr lang="en-US" altLang="zh-TW" dirty="0">
                <a:solidFill>
                  <a:schemeClr val="bg1">
                    <a:lumMod val="75000"/>
                  </a:schemeClr>
                </a:solidFill>
              </a:rPr>
              <a:t>individual sub-networks </a:t>
            </a:r>
            <a:r>
              <a:rPr lang="en-US" altLang="zh-TW" dirty="0" smtClean="0">
                <a:solidFill>
                  <a:schemeClr val="bg1">
                    <a:lumMod val="75000"/>
                  </a:schemeClr>
                </a:solidFill>
              </a:rPr>
              <a:t>(from PPI) are </a:t>
            </a:r>
            <a:r>
              <a:rPr lang="en-US" altLang="zh-TW" dirty="0">
                <a:solidFill>
                  <a:schemeClr val="bg1">
                    <a:lumMod val="75000"/>
                  </a:schemeClr>
                </a:solidFill>
              </a:rPr>
              <a:t>capable of separating the classes reasonably </a:t>
            </a:r>
            <a:r>
              <a:rPr lang="en-US" altLang="zh-TW" dirty="0" smtClean="0">
                <a:solidFill>
                  <a:schemeClr val="bg1">
                    <a:lumMod val="75000"/>
                  </a:schemeClr>
                </a:solidFill>
              </a:rPr>
              <a:t>well.</a:t>
            </a:r>
          </a:p>
          <a:p>
            <a:r>
              <a:rPr lang="en-US" altLang="zh-TW" dirty="0" err="1" smtClean="0">
                <a:solidFill>
                  <a:schemeClr val="accent4"/>
                </a:solidFill>
              </a:rPr>
              <a:t>pMimCor</a:t>
            </a:r>
            <a:r>
              <a:rPr lang="en-US" altLang="zh-TW" dirty="0" smtClean="0">
                <a:solidFill>
                  <a:schemeClr val="accent4"/>
                </a:solidFill>
              </a:rPr>
              <a:t>: </a:t>
            </a:r>
            <a:r>
              <a:rPr lang="en-AU" altLang="zh-TW" dirty="0">
                <a:solidFill>
                  <a:schemeClr val="accent4"/>
                </a:solidFill>
              </a:rPr>
              <a:t>Identify groups of </a:t>
            </a:r>
            <a:r>
              <a:rPr lang="en-AU" altLang="zh-TW" dirty="0" smtClean="0">
                <a:solidFill>
                  <a:schemeClr val="accent4"/>
                </a:solidFill>
              </a:rPr>
              <a:t>genes that </a:t>
            </a:r>
            <a:r>
              <a:rPr lang="en-AU" altLang="zh-TW" dirty="0">
                <a:solidFill>
                  <a:schemeClr val="accent4"/>
                </a:solidFill>
              </a:rPr>
              <a:t>are </a:t>
            </a:r>
            <a:r>
              <a:rPr lang="en-AU" altLang="zh-TW" dirty="0" smtClean="0">
                <a:solidFill>
                  <a:schemeClr val="accent4"/>
                </a:solidFill>
              </a:rPr>
              <a:t> being </a:t>
            </a:r>
            <a:r>
              <a:rPr lang="en-AU" altLang="zh-TW" dirty="0">
                <a:solidFill>
                  <a:schemeClr val="accent4"/>
                </a:solidFill>
              </a:rPr>
              <a:t>regulated by a </a:t>
            </a:r>
            <a:r>
              <a:rPr lang="en-AU" altLang="zh-TW" dirty="0" err="1">
                <a:solidFill>
                  <a:schemeClr val="accent4"/>
                </a:solidFill>
              </a:rPr>
              <a:t>miRNA</a:t>
            </a:r>
            <a:r>
              <a:rPr lang="en-AU" altLang="zh-TW" dirty="0">
                <a:solidFill>
                  <a:schemeClr val="accent4"/>
                </a:solidFill>
              </a:rPr>
              <a:t> </a:t>
            </a:r>
            <a:r>
              <a:rPr lang="en-AU" altLang="zh-TW" dirty="0" smtClean="0">
                <a:solidFill>
                  <a:schemeClr val="accent4"/>
                </a:solidFill>
              </a:rPr>
              <a:t>and share </a:t>
            </a:r>
            <a:r>
              <a:rPr lang="en-AU" altLang="zh-TW" dirty="0">
                <a:solidFill>
                  <a:schemeClr val="accent4"/>
                </a:solidFill>
              </a:rPr>
              <a:t>some common </a:t>
            </a:r>
            <a:r>
              <a:rPr lang="en-AU" altLang="zh-TW" dirty="0" smtClean="0">
                <a:solidFill>
                  <a:schemeClr val="accent4"/>
                </a:solidFill>
              </a:rPr>
              <a:t>biological function. Provide a joint ranking of genes and </a:t>
            </a:r>
            <a:r>
              <a:rPr lang="en-AU" altLang="zh-TW" dirty="0" err="1" smtClean="0">
                <a:solidFill>
                  <a:schemeClr val="accent4"/>
                </a:solidFill>
              </a:rPr>
              <a:t>miRNAs</a:t>
            </a:r>
            <a:r>
              <a:rPr lang="en-AU" altLang="zh-TW" dirty="0" smtClean="0">
                <a:solidFill>
                  <a:schemeClr val="accent4"/>
                </a:solidFill>
              </a:rPr>
              <a:t>.</a:t>
            </a:r>
          </a:p>
          <a:p>
            <a:r>
              <a:rPr lang="en-AU" altLang="zh-TW" dirty="0" smtClean="0"/>
              <a:t>Identify the relationship between PPI </a:t>
            </a:r>
            <a:r>
              <a:rPr lang="en-AU" altLang="zh-TW" dirty="0"/>
              <a:t>network disturbances and functional mutation burden score</a:t>
            </a:r>
            <a:endParaRPr lang="en-AU" altLang="zh-TW" dirty="0" smtClean="0">
              <a:solidFill>
                <a:schemeClr val="accent4"/>
              </a:solidFill>
            </a:endParaRPr>
          </a:p>
          <a:p>
            <a:endParaRPr lang="en-AU" altLang="zh-TW" dirty="0" smtClean="0">
              <a:solidFill>
                <a:schemeClr val="accent4"/>
              </a:solidFill>
            </a:endParaRPr>
          </a:p>
          <a:p>
            <a:endParaRPr lang="en-AU" altLang="zh-TW" dirty="0" smtClean="0"/>
          </a:p>
          <a:p>
            <a:endParaRPr lang="en-AU" altLang="zh-TW" dirty="0"/>
          </a:p>
          <a:p>
            <a:endParaRPr lang="en-US" altLang="zh-TW" dirty="0" smtClean="0"/>
          </a:p>
          <a:p>
            <a:endParaRPr kumimoji="1" lang="zh-TW" alt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7</a:t>
            </a:fld>
            <a:endParaRPr lang="en-AU"/>
          </a:p>
        </p:txBody>
      </p:sp>
      <p:sp>
        <p:nvSpPr>
          <p:cNvPr id="15" name="Text Placeholder 14"/>
          <p:cNvSpPr>
            <a:spLocks noGrp="1"/>
          </p:cNvSpPr>
          <p:nvPr>
            <p:ph type="body" sz="quarter" idx="13"/>
          </p:nvPr>
        </p:nvSpPr>
        <p:spPr/>
        <p:txBody>
          <a:bodyPr/>
          <a:lstStyle/>
          <a:p>
            <a:r>
              <a:rPr kumimoji="1" lang="en-AU" altLang="zh-TW" dirty="0" smtClean="0"/>
              <a:t>Examples of question specific and translation focus integration</a:t>
            </a:r>
            <a:endParaRPr kumimoji="1" lang="zh-TW" altLang="en-US" dirty="0"/>
          </a:p>
        </p:txBody>
      </p:sp>
      <p:sp>
        <p:nvSpPr>
          <p:cNvPr id="4" name="Rectangle 3"/>
          <p:cNvSpPr/>
          <p:nvPr/>
        </p:nvSpPr>
        <p:spPr>
          <a:xfrm>
            <a:off x="5652120" y="1916832"/>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000000"/>
                </a:solidFill>
              </a:rPr>
              <a:t>SNP array </a:t>
            </a:r>
            <a:r>
              <a:rPr lang="en-AU" sz="1400" b="1" dirty="0" smtClean="0">
                <a:solidFill>
                  <a:srgbClr val="FF0000"/>
                </a:solidFill>
              </a:rPr>
              <a:t>/ </a:t>
            </a:r>
            <a:r>
              <a:rPr lang="en-AU" sz="1400" b="1" dirty="0" err="1" smtClean="0">
                <a:solidFill>
                  <a:srgbClr val="FF0000"/>
                </a:solidFill>
              </a:rPr>
              <a:t>Exome-seq</a:t>
            </a:r>
            <a:endParaRPr lang="en-AU" sz="1400" b="1" dirty="0">
              <a:solidFill>
                <a:srgbClr val="FF0000"/>
              </a:solidFill>
            </a:endParaRPr>
          </a:p>
          <a:p>
            <a:pPr algn="ctr"/>
            <a:r>
              <a:rPr lang="en-AU" sz="1400" b="1" dirty="0" smtClean="0">
                <a:solidFill>
                  <a:srgbClr val="000000"/>
                </a:solidFill>
              </a:rPr>
              <a:t>DNA</a:t>
            </a:r>
            <a:r>
              <a:rPr lang="en-AU" sz="1400" b="1" dirty="0">
                <a:solidFill>
                  <a:srgbClr val="000000"/>
                </a:solidFill>
              </a:rPr>
              <a:t>-</a:t>
            </a:r>
            <a:r>
              <a:rPr lang="en-AU" sz="1400" b="1" dirty="0" err="1">
                <a:solidFill>
                  <a:srgbClr val="000000"/>
                </a:solidFill>
              </a:rPr>
              <a:t>seq</a:t>
            </a:r>
            <a:endParaRPr lang="en-AU" sz="1400" b="1" dirty="0">
              <a:solidFill>
                <a:srgbClr val="000000"/>
              </a:solidFill>
            </a:endParaRPr>
          </a:p>
        </p:txBody>
      </p:sp>
      <p:sp>
        <p:nvSpPr>
          <p:cNvPr id="5" name="Rectangle 4"/>
          <p:cNvSpPr/>
          <p:nvPr/>
        </p:nvSpPr>
        <p:spPr>
          <a:xfrm>
            <a:off x="5652120" y="304179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FF0000"/>
                </a:solidFill>
              </a:rPr>
              <a:t>mRNA array </a:t>
            </a:r>
            <a:r>
              <a:rPr lang="en-AU" sz="1400" b="1" dirty="0" smtClean="0">
                <a:solidFill>
                  <a:srgbClr val="000000"/>
                </a:solidFill>
              </a:rPr>
              <a:t>/ </a:t>
            </a:r>
            <a:r>
              <a:rPr lang="en-AU" sz="1400" b="1" dirty="0" smtClean="0">
                <a:solidFill>
                  <a:schemeClr val="tx1"/>
                </a:solidFill>
              </a:rPr>
              <a:t>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6" name="Rectangle 5"/>
          <p:cNvSpPr/>
          <p:nvPr/>
        </p:nvSpPr>
        <p:spPr>
          <a:xfrm>
            <a:off x="5652120" y="4145616"/>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rgbClr val="000000"/>
                </a:solidFill>
              </a:rPr>
              <a:t>iTRAQ</a:t>
            </a:r>
            <a:r>
              <a:rPr lang="en-AU" sz="1400" b="1" dirty="0" smtClean="0">
                <a:solidFill>
                  <a:srgbClr val="000000"/>
                </a:solidFill>
              </a:rPr>
              <a:t> / MS/MS</a:t>
            </a:r>
            <a:endParaRPr lang="en-AU" sz="1400" b="1" dirty="0">
              <a:solidFill>
                <a:srgbClr val="000000"/>
              </a:solidFill>
            </a:endParaRPr>
          </a:p>
        </p:txBody>
      </p:sp>
      <p:sp>
        <p:nvSpPr>
          <p:cNvPr id="7" name="Rectangle 6"/>
          <p:cNvSpPr/>
          <p:nvPr/>
        </p:nvSpPr>
        <p:spPr>
          <a:xfrm>
            <a:off x="5652120" y="5286960"/>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FF0000"/>
                </a:solidFill>
              </a:rPr>
              <a:t>Clinical </a:t>
            </a:r>
            <a:r>
              <a:rPr lang="en-AU" sz="1400" b="1" dirty="0">
                <a:solidFill>
                  <a:srgbClr val="FF0000"/>
                </a:solidFill>
              </a:rPr>
              <a:t>and pathological data</a:t>
            </a:r>
          </a:p>
        </p:txBody>
      </p:sp>
      <p:cxnSp>
        <p:nvCxnSpPr>
          <p:cNvPr id="9" name="Straight Arrow Connector 8"/>
          <p:cNvCxnSpPr/>
          <p:nvPr/>
        </p:nvCxnSpPr>
        <p:spPr>
          <a:xfrm>
            <a:off x="6804248" y="26226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804248" y="3774792"/>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04248" y="4882000"/>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707904" y="3068960"/>
            <a:ext cx="111561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kumimoji="1" lang="en-AU" altLang="zh-TW" dirty="0" smtClean="0"/>
              <a:t>PPI </a:t>
            </a:r>
          </a:p>
          <a:p>
            <a:pPr algn="ctr"/>
            <a:r>
              <a:rPr kumimoji="1" lang="en-AU" altLang="zh-TW" dirty="0" smtClean="0"/>
              <a:t>network</a:t>
            </a:r>
            <a:endParaRPr kumimoji="1" lang="zh-TW" altLang="en-US" dirty="0"/>
          </a:p>
        </p:txBody>
      </p:sp>
      <p:sp>
        <p:nvSpPr>
          <p:cNvPr id="18" name="Plus 17"/>
          <p:cNvSpPr/>
          <p:nvPr/>
        </p:nvSpPr>
        <p:spPr>
          <a:xfrm>
            <a:off x="5076056" y="3284984"/>
            <a:ext cx="360040" cy="36004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86406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AU" altLang="zh-TW" dirty="0" smtClean="0"/>
              <a:t>Vertical integration</a:t>
            </a:r>
            <a:endParaRPr kumimoji="1" lang="zh-TW" altLang="en-US" dirty="0"/>
          </a:p>
        </p:txBody>
      </p:sp>
      <p:sp>
        <p:nvSpPr>
          <p:cNvPr id="13" name="Content Placeholder 12"/>
          <p:cNvSpPr>
            <a:spLocks noGrp="1"/>
          </p:cNvSpPr>
          <p:nvPr>
            <p:ph sz="half" idx="1"/>
          </p:nvPr>
        </p:nvSpPr>
        <p:spPr>
          <a:xfrm>
            <a:off x="250824" y="1773237"/>
            <a:ext cx="4321176" cy="4752107"/>
          </a:xfrm>
        </p:spPr>
        <p:txBody>
          <a:bodyPr/>
          <a:lstStyle/>
          <a:p>
            <a:r>
              <a:rPr lang="en-US" altLang="zh-TW" dirty="0" smtClean="0">
                <a:solidFill>
                  <a:schemeClr val="bg1">
                    <a:lumMod val="75000"/>
                  </a:schemeClr>
                </a:solidFill>
              </a:rPr>
              <a:t>Using network features as biomarker and we found that some </a:t>
            </a:r>
            <a:r>
              <a:rPr lang="en-US" altLang="zh-TW" dirty="0">
                <a:solidFill>
                  <a:schemeClr val="bg1">
                    <a:lumMod val="75000"/>
                  </a:schemeClr>
                </a:solidFill>
              </a:rPr>
              <a:t>individual sub-networks </a:t>
            </a:r>
            <a:r>
              <a:rPr lang="en-US" altLang="zh-TW" dirty="0" smtClean="0">
                <a:solidFill>
                  <a:schemeClr val="bg1">
                    <a:lumMod val="75000"/>
                  </a:schemeClr>
                </a:solidFill>
              </a:rPr>
              <a:t>(from PPI) are </a:t>
            </a:r>
            <a:r>
              <a:rPr lang="en-US" altLang="zh-TW" dirty="0">
                <a:solidFill>
                  <a:schemeClr val="bg1">
                    <a:lumMod val="75000"/>
                  </a:schemeClr>
                </a:solidFill>
              </a:rPr>
              <a:t>capable of separating the classes reasonably </a:t>
            </a:r>
            <a:r>
              <a:rPr lang="en-US" altLang="zh-TW" dirty="0" smtClean="0">
                <a:solidFill>
                  <a:schemeClr val="bg1">
                    <a:lumMod val="75000"/>
                  </a:schemeClr>
                </a:solidFill>
              </a:rPr>
              <a:t>well.</a:t>
            </a:r>
          </a:p>
          <a:p>
            <a:r>
              <a:rPr lang="en-US" altLang="zh-TW" dirty="0" err="1" smtClean="0">
                <a:solidFill>
                  <a:schemeClr val="accent4"/>
                </a:solidFill>
              </a:rPr>
              <a:t>pMimCor</a:t>
            </a:r>
            <a:r>
              <a:rPr lang="en-US" altLang="zh-TW" dirty="0" smtClean="0">
                <a:solidFill>
                  <a:schemeClr val="accent4"/>
                </a:solidFill>
              </a:rPr>
              <a:t>: </a:t>
            </a:r>
            <a:r>
              <a:rPr lang="en-AU" altLang="zh-TW" dirty="0">
                <a:solidFill>
                  <a:schemeClr val="accent4"/>
                </a:solidFill>
              </a:rPr>
              <a:t>Identify groups of </a:t>
            </a:r>
            <a:r>
              <a:rPr lang="en-AU" altLang="zh-TW" dirty="0" smtClean="0">
                <a:solidFill>
                  <a:schemeClr val="accent4"/>
                </a:solidFill>
              </a:rPr>
              <a:t>genes that </a:t>
            </a:r>
            <a:r>
              <a:rPr lang="en-AU" altLang="zh-TW" dirty="0">
                <a:solidFill>
                  <a:schemeClr val="accent4"/>
                </a:solidFill>
              </a:rPr>
              <a:t>are </a:t>
            </a:r>
            <a:r>
              <a:rPr lang="en-AU" altLang="zh-TW" dirty="0" smtClean="0">
                <a:solidFill>
                  <a:schemeClr val="accent4"/>
                </a:solidFill>
              </a:rPr>
              <a:t> being </a:t>
            </a:r>
            <a:r>
              <a:rPr lang="en-AU" altLang="zh-TW" dirty="0">
                <a:solidFill>
                  <a:schemeClr val="accent4"/>
                </a:solidFill>
              </a:rPr>
              <a:t>regulated by a </a:t>
            </a:r>
            <a:r>
              <a:rPr lang="en-AU" altLang="zh-TW" dirty="0" err="1">
                <a:solidFill>
                  <a:schemeClr val="accent4"/>
                </a:solidFill>
              </a:rPr>
              <a:t>miRNA</a:t>
            </a:r>
            <a:r>
              <a:rPr lang="en-AU" altLang="zh-TW" dirty="0">
                <a:solidFill>
                  <a:schemeClr val="accent4"/>
                </a:solidFill>
              </a:rPr>
              <a:t> </a:t>
            </a:r>
            <a:r>
              <a:rPr lang="en-AU" altLang="zh-TW" dirty="0" smtClean="0">
                <a:solidFill>
                  <a:schemeClr val="accent4"/>
                </a:solidFill>
              </a:rPr>
              <a:t>and share </a:t>
            </a:r>
            <a:r>
              <a:rPr lang="en-AU" altLang="zh-TW" dirty="0">
                <a:solidFill>
                  <a:schemeClr val="accent4"/>
                </a:solidFill>
              </a:rPr>
              <a:t>some common </a:t>
            </a:r>
            <a:r>
              <a:rPr lang="en-AU" altLang="zh-TW" dirty="0" smtClean="0">
                <a:solidFill>
                  <a:schemeClr val="accent4"/>
                </a:solidFill>
              </a:rPr>
              <a:t>biological function. Provide a joint ranking of genes and </a:t>
            </a:r>
            <a:r>
              <a:rPr lang="en-AU" altLang="zh-TW" dirty="0" err="1" smtClean="0">
                <a:solidFill>
                  <a:schemeClr val="accent4"/>
                </a:solidFill>
              </a:rPr>
              <a:t>miRNAs</a:t>
            </a:r>
            <a:r>
              <a:rPr lang="en-AU" altLang="zh-TW" dirty="0" smtClean="0">
                <a:solidFill>
                  <a:schemeClr val="accent4"/>
                </a:solidFill>
              </a:rPr>
              <a:t>.</a:t>
            </a:r>
          </a:p>
          <a:p>
            <a:r>
              <a:rPr lang="en-AU" altLang="zh-TW" dirty="0" smtClean="0"/>
              <a:t>Identify the relationship between PPI or protein expression network </a:t>
            </a:r>
            <a:r>
              <a:rPr lang="en-AU" altLang="zh-TW" dirty="0"/>
              <a:t>disturbances and functional mutation burden score</a:t>
            </a:r>
            <a:endParaRPr lang="en-AU" altLang="zh-TW" dirty="0" smtClean="0">
              <a:solidFill>
                <a:schemeClr val="accent4"/>
              </a:solidFill>
            </a:endParaRPr>
          </a:p>
          <a:p>
            <a:endParaRPr lang="en-AU" altLang="zh-TW" dirty="0" smtClean="0">
              <a:solidFill>
                <a:schemeClr val="accent4"/>
              </a:solidFill>
            </a:endParaRPr>
          </a:p>
          <a:p>
            <a:endParaRPr lang="en-AU" altLang="zh-TW" dirty="0" smtClean="0"/>
          </a:p>
          <a:p>
            <a:endParaRPr lang="en-AU" altLang="zh-TW" dirty="0"/>
          </a:p>
          <a:p>
            <a:endParaRPr lang="en-US" altLang="zh-TW" dirty="0" smtClean="0"/>
          </a:p>
          <a:p>
            <a:endParaRPr kumimoji="1" lang="zh-TW" altLang="en-US"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8</a:t>
            </a:fld>
            <a:endParaRPr lang="en-AU"/>
          </a:p>
        </p:txBody>
      </p:sp>
      <p:sp>
        <p:nvSpPr>
          <p:cNvPr id="15" name="Text Placeholder 14"/>
          <p:cNvSpPr>
            <a:spLocks noGrp="1"/>
          </p:cNvSpPr>
          <p:nvPr>
            <p:ph type="body" sz="quarter" idx="13"/>
          </p:nvPr>
        </p:nvSpPr>
        <p:spPr/>
        <p:txBody>
          <a:bodyPr/>
          <a:lstStyle/>
          <a:p>
            <a:r>
              <a:rPr kumimoji="1" lang="en-AU" altLang="zh-TW" dirty="0" smtClean="0"/>
              <a:t>Examples of question specific and translation focus integration</a:t>
            </a:r>
            <a:endParaRPr kumimoji="1" lang="zh-TW" altLang="en-US" dirty="0"/>
          </a:p>
        </p:txBody>
      </p:sp>
      <p:sp>
        <p:nvSpPr>
          <p:cNvPr id="4" name="Rectangle 3"/>
          <p:cNvSpPr/>
          <p:nvPr/>
        </p:nvSpPr>
        <p:spPr>
          <a:xfrm>
            <a:off x="5652120" y="1916832"/>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000000"/>
                </a:solidFill>
              </a:rPr>
              <a:t>SNP array </a:t>
            </a:r>
            <a:r>
              <a:rPr lang="en-AU" sz="1400" b="1" dirty="0" smtClean="0">
                <a:solidFill>
                  <a:srgbClr val="FF0000"/>
                </a:solidFill>
              </a:rPr>
              <a:t>/ </a:t>
            </a:r>
            <a:r>
              <a:rPr lang="en-AU" sz="1400" b="1" dirty="0" err="1" smtClean="0">
                <a:solidFill>
                  <a:srgbClr val="FF0000"/>
                </a:solidFill>
              </a:rPr>
              <a:t>Exome-seq</a:t>
            </a:r>
            <a:endParaRPr lang="en-AU" sz="1400" b="1" dirty="0">
              <a:solidFill>
                <a:srgbClr val="FF0000"/>
              </a:solidFill>
            </a:endParaRPr>
          </a:p>
          <a:p>
            <a:pPr algn="ctr"/>
            <a:r>
              <a:rPr lang="en-AU" sz="1400" b="1" dirty="0" smtClean="0">
                <a:solidFill>
                  <a:srgbClr val="000000"/>
                </a:solidFill>
              </a:rPr>
              <a:t>DNA</a:t>
            </a:r>
            <a:r>
              <a:rPr lang="en-AU" sz="1400" b="1" dirty="0">
                <a:solidFill>
                  <a:srgbClr val="000000"/>
                </a:solidFill>
              </a:rPr>
              <a:t>-</a:t>
            </a:r>
            <a:r>
              <a:rPr lang="en-AU" sz="1400" b="1" dirty="0" err="1">
                <a:solidFill>
                  <a:srgbClr val="000000"/>
                </a:solidFill>
              </a:rPr>
              <a:t>seq</a:t>
            </a:r>
            <a:endParaRPr lang="en-AU" sz="1400" b="1" dirty="0">
              <a:solidFill>
                <a:srgbClr val="000000"/>
              </a:solidFill>
            </a:endParaRPr>
          </a:p>
        </p:txBody>
      </p:sp>
      <p:sp>
        <p:nvSpPr>
          <p:cNvPr id="5" name="Rectangle 4"/>
          <p:cNvSpPr/>
          <p:nvPr/>
        </p:nvSpPr>
        <p:spPr>
          <a:xfrm>
            <a:off x="5652120" y="304179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FF0000"/>
                </a:solidFill>
              </a:rPr>
              <a:t>mRNA array </a:t>
            </a:r>
            <a:r>
              <a:rPr lang="en-AU" sz="1400" b="1" dirty="0" smtClean="0">
                <a:solidFill>
                  <a:srgbClr val="000000"/>
                </a:solidFill>
              </a:rPr>
              <a:t>/ </a:t>
            </a:r>
            <a:r>
              <a:rPr lang="en-AU" sz="1400" b="1" dirty="0" smtClean="0">
                <a:solidFill>
                  <a:schemeClr val="tx1"/>
                </a:solidFill>
              </a:rPr>
              <a:t>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6" name="Rectangle 5"/>
          <p:cNvSpPr/>
          <p:nvPr/>
        </p:nvSpPr>
        <p:spPr>
          <a:xfrm>
            <a:off x="5652120" y="4145616"/>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chemeClr val="accent1"/>
                </a:solidFill>
              </a:rPr>
              <a:t>iTRAQ</a:t>
            </a:r>
            <a:r>
              <a:rPr lang="en-AU" sz="1400" b="1" dirty="0" smtClean="0">
                <a:solidFill>
                  <a:schemeClr val="accent1"/>
                </a:solidFill>
              </a:rPr>
              <a:t> </a:t>
            </a:r>
            <a:r>
              <a:rPr lang="en-AU" sz="1400" b="1" dirty="0" smtClean="0">
                <a:solidFill>
                  <a:srgbClr val="000000"/>
                </a:solidFill>
              </a:rPr>
              <a:t>/ MS/MS</a:t>
            </a:r>
            <a:endParaRPr lang="en-AU" sz="1400" b="1" dirty="0">
              <a:solidFill>
                <a:srgbClr val="000000"/>
              </a:solidFill>
            </a:endParaRPr>
          </a:p>
        </p:txBody>
      </p:sp>
      <p:sp>
        <p:nvSpPr>
          <p:cNvPr id="7" name="Rectangle 6"/>
          <p:cNvSpPr/>
          <p:nvPr/>
        </p:nvSpPr>
        <p:spPr>
          <a:xfrm>
            <a:off x="5652120" y="5286960"/>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FF0000"/>
                </a:solidFill>
              </a:rPr>
              <a:t>Clinical </a:t>
            </a:r>
            <a:r>
              <a:rPr lang="en-AU" sz="1400" b="1" dirty="0">
                <a:solidFill>
                  <a:srgbClr val="FF0000"/>
                </a:solidFill>
              </a:rPr>
              <a:t>and pathological data</a:t>
            </a:r>
          </a:p>
        </p:txBody>
      </p:sp>
      <p:cxnSp>
        <p:nvCxnSpPr>
          <p:cNvPr id="9" name="Straight Arrow Connector 8"/>
          <p:cNvCxnSpPr/>
          <p:nvPr/>
        </p:nvCxnSpPr>
        <p:spPr>
          <a:xfrm>
            <a:off x="6804248" y="26226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804248" y="3774792"/>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804248" y="4882000"/>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284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031" y="428604"/>
            <a:ext cx="7056457" cy="633417"/>
          </a:xfrm>
        </p:spPr>
        <p:txBody>
          <a:bodyPr/>
          <a:lstStyle/>
          <a:p>
            <a:r>
              <a:rPr kumimoji="1" lang="en-AU" altLang="zh-TW" dirty="0" smtClean="0"/>
              <a:t>Patient accuracy</a:t>
            </a:r>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 name="Picture 4"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21304" t="21275" b="42343"/>
          <a:stretch/>
        </p:blipFill>
        <p:spPr>
          <a:xfrm>
            <a:off x="251520" y="2708920"/>
            <a:ext cx="7195910" cy="1800200"/>
          </a:xfrm>
          <a:prstGeom prst="rect">
            <a:avLst/>
          </a:prstGeom>
        </p:spPr>
      </p:pic>
      <p:pic>
        <p:nvPicPr>
          <p:cNvPr id="6" name="Picture 5"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r="71144" b="79496"/>
          <a:stretch/>
        </p:blipFill>
        <p:spPr>
          <a:xfrm>
            <a:off x="6613968" y="1268759"/>
            <a:ext cx="2638552" cy="1152129"/>
          </a:xfrm>
          <a:prstGeom prst="rect">
            <a:avLst/>
          </a:prstGeom>
        </p:spPr>
      </p:pic>
      <p:sp>
        <p:nvSpPr>
          <p:cNvPr id="8" name="Slide Number Placeholder 2"/>
          <p:cNvSpPr txBox="1">
            <a:spLocks/>
          </p:cNvSpPr>
          <p:nvPr/>
        </p:nvSpPr>
        <p:spPr>
          <a:xfrm>
            <a:off x="8664605" y="6586741"/>
            <a:ext cx="249208" cy="214315"/>
          </a:xfrm>
          <a:prstGeom prst="rect">
            <a:avLst/>
          </a:prstGeom>
        </p:spPr>
        <p:txBody>
          <a:bodyPr vert="horz" lIns="0" tIns="0" rIns="0" bIns="0" rtlCol="0" anchor="ctr"/>
          <a:lstStyle>
            <a:defPPr>
              <a:defRPr lang="en-US"/>
            </a:defPPr>
            <a:lvl1pPr marL="0" algn="r" defTabSz="914400" rtl="0" eaLnBrk="1" latinLnBrk="0" hangingPunct="1">
              <a:defRPr lang="en-AU" sz="900" kern="1200" smtClean="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B0718A-1B3D-42D2-9A2B-FB6CFA4B4E8D}" type="slidenum">
              <a:rPr lang="en-AU" smtClean="0"/>
              <a:pPr/>
              <a:t>9</a:t>
            </a:fld>
            <a:endParaRPr lang="en-AU"/>
          </a:p>
        </p:txBody>
      </p:sp>
      <p:sp>
        <p:nvSpPr>
          <p:cNvPr id="10" name="Text Placeholder 4"/>
          <p:cNvSpPr txBox="1">
            <a:spLocks/>
          </p:cNvSpPr>
          <p:nvPr/>
        </p:nvSpPr>
        <p:spPr>
          <a:xfrm>
            <a:off x="250826" y="1459709"/>
            <a:ext cx="8662988" cy="485791"/>
          </a:xfrm>
          <a:prstGeom prst="rect">
            <a:avLst/>
          </a:prstGeom>
        </p:spPr>
        <p:txBody>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AU" altLang="zh-TW" dirty="0" smtClean="0"/>
              <a:t>45 samples (excluding protein data)</a:t>
            </a:r>
            <a:endParaRPr kumimoji="1" lang="zh-TW" altLang="en-US" dirty="0"/>
          </a:p>
        </p:txBody>
      </p:sp>
      <p:sp>
        <p:nvSpPr>
          <p:cNvPr id="12" name="TextBox 11"/>
          <p:cNvSpPr txBox="1"/>
          <p:nvPr/>
        </p:nvSpPr>
        <p:spPr>
          <a:xfrm>
            <a:off x="1691680" y="2132856"/>
            <a:ext cx="518178" cy="369332"/>
          </a:xfrm>
          <a:prstGeom prst="rect">
            <a:avLst/>
          </a:prstGeom>
          <a:noFill/>
        </p:spPr>
        <p:txBody>
          <a:bodyPr wrap="none" rtlCol="0">
            <a:spAutoFit/>
          </a:bodyPr>
          <a:lstStyle/>
          <a:p>
            <a:r>
              <a:rPr kumimoji="1" lang="en-AU" altLang="zh-TW" dirty="0" smtClean="0"/>
              <a:t>GP</a:t>
            </a:r>
            <a:endParaRPr kumimoji="1" lang="zh-TW" altLang="en-US" dirty="0"/>
          </a:p>
        </p:txBody>
      </p:sp>
      <p:sp>
        <p:nvSpPr>
          <p:cNvPr id="13" name="TextBox 12"/>
          <p:cNvSpPr txBox="1"/>
          <p:nvPr/>
        </p:nvSpPr>
        <p:spPr>
          <a:xfrm>
            <a:off x="4572000" y="2132856"/>
            <a:ext cx="554727" cy="369332"/>
          </a:xfrm>
          <a:prstGeom prst="rect">
            <a:avLst/>
          </a:prstGeom>
          <a:noFill/>
        </p:spPr>
        <p:txBody>
          <a:bodyPr wrap="square" rtlCol="0">
            <a:spAutoFit/>
          </a:bodyPr>
          <a:lstStyle/>
          <a:p>
            <a:r>
              <a:rPr kumimoji="1" lang="en-AU" altLang="zh-TW" dirty="0" smtClean="0"/>
              <a:t>PP</a:t>
            </a:r>
            <a:endParaRPr kumimoji="1" lang="zh-TW" altLang="en-US" dirty="0"/>
          </a:p>
        </p:txBody>
      </p:sp>
      <p:sp>
        <p:nvSpPr>
          <p:cNvPr id="15" name="TextBox 14"/>
          <p:cNvSpPr txBox="1"/>
          <p:nvPr/>
        </p:nvSpPr>
        <p:spPr>
          <a:xfrm>
            <a:off x="251520" y="5805264"/>
            <a:ext cx="8892479" cy="646331"/>
          </a:xfrm>
          <a:prstGeom prst="rect">
            <a:avLst/>
          </a:prstGeom>
          <a:noFill/>
        </p:spPr>
        <p:txBody>
          <a:bodyPr wrap="square" rtlCol="0">
            <a:spAutoFit/>
          </a:bodyPr>
          <a:lstStyle/>
          <a:p>
            <a:r>
              <a:rPr kumimoji="1" lang="en-AU" altLang="zh-TW" dirty="0" err="1" smtClean="0"/>
              <a:t>Clinical_AJCC</a:t>
            </a:r>
            <a:r>
              <a:rPr kumimoji="1" lang="en-AU" altLang="zh-TW" dirty="0" smtClean="0"/>
              <a:t> = </a:t>
            </a:r>
            <a:r>
              <a:rPr kumimoji="1" lang="en-AU" altLang="zh-TW" u="sng" dirty="0" smtClean="0"/>
              <a:t>4 AJCC variables</a:t>
            </a:r>
            <a:r>
              <a:rPr kumimoji="1" lang="en-AU" altLang="zh-TW" dirty="0" smtClean="0"/>
              <a:t>: 1. Ulceration, 2. thickness of the primary tumour, 3. number of metastatic nodes and 4. nodal size.</a:t>
            </a:r>
            <a:endParaRPr kumimoji="1" lang="zh-TW" altLang="en-US" dirty="0"/>
          </a:p>
        </p:txBody>
      </p:sp>
      <p:sp>
        <p:nvSpPr>
          <p:cNvPr id="16" name="Rectangle 15"/>
          <p:cNvSpPr/>
          <p:nvPr/>
        </p:nvSpPr>
        <p:spPr>
          <a:xfrm>
            <a:off x="7419979" y="436815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9410" y="477490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18506" t="73051" r="2798" b="7194"/>
          <a:stretch/>
        </p:blipFill>
        <p:spPr>
          <a:xfrm>
            <a:off x="0" y="4437113"/>
            <a:ext cx="7195910" cy="852024"/>
          </a:xfrm>
          <a:prstGeom prst="rect">
            <a:avLst/>
          </a:prstGeom>
        </p:spPr>
      </p:pic>
      <p:sp>
        <p:nvSpPr>
          <p:cNvPr id="19" name="Rectangle 18"/>
          <p:cNvSpPr/>
          <p:nvPr/>
        </p:nvSpPr>
        <p:spPr>
          <a:xfrm>
            <a:off x="3419872" y="2612658"/>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30877" y="2987660"/>
            <a:ext cx="1411877"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err="1" smtClean="0"/>
              <a:t>Clinical_AJCC</a:t>
            </a:r>
            <a:endParaRPr kumimoji="1" lang="zh-TW" altLang="en-US" sz="1400" b="1" dirty="0"/>
          </a:p>
        </p:txBody>
      </p:sp>
      <p:sp>
        <p:nvSpPr>
          <p:cNvPr id="26" name="TextBox 25"/>
          <p:cNvSpPr txBox="1"/>
          <p:nvPr/>
        </p:nvSpPr>
        <p:spPr>
          <a:xfrm>
            <a:off x="6330877" y="3356992"/>
            <a:ext cx="58362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a:t>
            </a:r>
            <a:endParaRPr kumimoji="1" lang="zh-TW" altLang="en-US" sz="1400" b="1" dirty="0"/>
          </a:p>
        </p:txBody>
      </p:sp>
      <p:sp>
        <p:nvSpPr>
          <p:cNvPr id="27" name="TextBox 26"/>
          <p:cNvSpPr txBox="1"/>
          <p:nvPr/>
        </p:nvSpPr>
        <p:spPr>
          <a:xfrm>
            <a:off x="6330877" y="371703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28" name="TextBox 27"/>
          <p:cNvSpPr txBox="1"/>
          <p:nvPr/>
        </p:nvSpPr>
        <p:spPr>
          <a:xfrm>
            <a:off x="6330877"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29" name="TextBox 28"/>
          <p:cNvSpPr txBox="1"/>
          <p:nvPr/>
        </p:nvSpPr>
        <p:spPr>
          <a:xfrm>
            <a:off x="6330877" y="4437112"/>
            <a:ext cx="1386718"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mRNA</a:t>
            </a:r>
            <a:endParaRPr kumimoji="1" lang="zh-TW" altLang="en-US" sz="1400" b="1" dirty="0"/>
          </a:p>
        </p:txBody>
      </p:sp>
      <p:sp>
        <p:nvSpPr>
          <p:cNvPr id="30" name="TextBox 29"/>
          <p:cNvSpPr txBox="1"/>
          <p:nvPr/>
        </p:nvSpPr>
        <p:spPr>
          <a:xfrm>
            <a:off x="6330877" y="4797152"/>
            <a:ext cx="1666104"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microRNA</a:t>
            </a:r>
            <a:endParaRPr kumimoji="1" lang="zh-TW" altLang="en-US" sz="1400" b="1" dirty="0"/>
          </a:p>
        </p:txBody>
      </p:sp>
      <p:sp>
        <p:nvSpPr>
          <p:cNvPr id="31" name="Rectangle 30"/>
          <p:cNvSpPr/>
          <p:nvPr/>
        </p:nvSpPr>
        <p:spPr>
          <a:xfrm>
            <a:off x="467544" y="2636912"/>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913188" y="5373216"/>
            <a:ext cx="1082748" cy="369332"/>
          </a:xfrm>
          <a:prstGeom prst="rect">
            <a:avLst/>
          </a:prstGeom>
          <a:noFill/>
        </p:spPr>
        <p:txBody>
          <a:bodyPr wrap="none" rtlCol="0">
            <a:spAutoFit/>
          </a:bodyPr>
          <a:lstStyle/>
          <a:p>
            <a:r>
              <a:rPr kumimoji="1" lang="en-AU" altLang="zh-TW" dirty="0" smtClean="0"/>
              <a:t>Samples</a:t>
            </a:r>
            <a:endParaRPr kumimoji="1" lang="zh-TW" altLang="en-US" dirty="0"/>
          </a:p>
        </p:txBody>
      </p:sp>
      <p:sp>
        <p:nvSpPr>
          <p:cNvPr id="23" name="TextBox 22"/>
          <p:cNvSpPr txBox="1"/>
          <p:nvPr/>
        </p:nvSpPr>
        <p:spPr>
          <a:xfrm>
            <a:off x="6588224" y="6248345"/>
            <a:ext cx="2323247"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K et al, IJC, 2014 </a:t>
            </a:r>
            <a:endParaRPr kumimoji="1" lang="zh-TW" altLang="en-US" sz="1200" dirty="0">
              <a:solidFill>
                <a:srgbClr val="000000"/>
              </a:solidFill>
            </a:endParaRPr>
          </a:p>
        </p:txBody>
      </p:sp>
    </p:spTree>
    <p:extLst>
      <p:ext uri="{BB962C8B-B14F-4D97-AF65-F5344CB8AC3E}">
        <p14:creationId xmlns:p14="http://schemas.microsoft.com/office/powerpoint/2010/main" val="35345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NIS Master">
  <a:themeElements>
    <a:clrScheme name="UNIS Master">
      <a:dk1>
        <a:sysClr val="windowText" lastClr="000000"/>
      </a:dk1>
      <a:lt1>
        <a:sysClr val="window" lastClr="FFFFFF"/>
      </a:lt1>
      <a:dk2>
        <a:srgbClr val="12416C"/>
      </a:dk2>
      <a:lt2>
        <a:srgbClr val="FBCD6B"/>
      </a:lt2>
      <a:accent1>
        <a:srgbClr val="CE1126"/>
      </a:accent1>
      <a:accent2>
        <a:srgbClr val="12416C"/>
      </a:accent2>
      <a:accent3>
        <a:srgbClr val="F9B72C"/>
      </a:accent3>
      <a:accent4>
        <a:srgbClr val="BBBDC0"/>
      </a:accent4>
      <a:accent5>
        <a:srgbClr val="E68892"/>
      </a:accent5>
      <a:accent6>
        <a:srgbClr val="88A0B5"/>
      </a:accent6>
      <a:hlink>
        <a:srgbClr val="0000FF"/>
      </a:hlink>
      <a:folHlink>
        <a:srgbClr val="0000FF"/>
      </a:folHlink>
    </a:clrScheme>
    <a:fontScheme name="UNIS_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23390</TotalTime>
  <Words>2780</Words>
  <Application>Microsoft Office PowerPoint</Application>
  <PresentationFormat>On-screen Show (4:3)</PresentationFormat>
  <Paragraphs>629</Paragraphs>
  <Slides>42</Slides>
  <Notes>22</Notes>
  <HiddenSlides>0</HiddenSlides>
  <MMClips>0</MMClips>
  <ScaleCrop>false</ScaleCrop>
  <HeadingPairs>
    <vt:vector size="4" baseType="variant">
      <vt:variant>
        <vt:lpstr>Theme</vt:lpstr>
      </vt:variant>
      <vt:variant>
        <vt:i4>4</vt:i4>
      </vt:variant>
      <vt:variant>
        <vt:lpstr>Slide Titles</vt:lpstr>
      </vt:variant>
      <vt:variant>
        <vt:i4>42</vt:i4>
      </vt:variant>
    </vt:vector>
  </HeadingPairs>
  <TitlesOfParts>
    <vt:vector size="46" baseType="lpstr">
      <vt:lpstr>1_Office Theme</vt:lpstr>
      <vt:lpstr>Custom Design</vt:lpstr>
      <vt:lpstr>UNIS Master</vt:lpstr>
      <vt:lpstr>2_Office Theme</vt:lpstr>
      <vt:lpstr>   Analysis and Integration of High Throughput Data Types for Insights into Complex Disease </vt:lpstr>
      <vt:lpstr>Interdisciplinary research</vt:lpstr>
      <vt:lpstr> Research aims</vt:lpstr>
      <vt:lpstr>Vertical integration</vt:lpstr>
      <vt:lpstr>Vertical integration</vt:lpstr>
      <vt:lpstr>Vertical integration</vt:lpstr>
      <vt:lpstr>Vertical integration</vt:lpstr>
      <vt:lpstr>Vertical integration</vt:lpstr>
      <vt:lpstr>Patient accuracy</vt:lpstr>
      <vt:lpstr>Motivating simulation example</vt:lpstr>
      <vt:lpstr>Motivating simulation example I</vt:lpstr>
      <vt:lpstr>Motivating simulation example I</vt:lpstr>
      <vt:lpstr>Motivating simulation example I</vt:lpstr>
      <vt:lpstr>Motivating simulation example I</vt:lpstr>
      <vt:lpstr>Motivating simulation example I</vt:lpstr>
      <vt:lpstr>Motivating simulation example II</vt:lpstr>
      <vt:lpstr>Patient accuracy</vt:lpstr>
      <vt:lpstr>Finding interaction </vt:lpstr>
      <vt:lpstr>Looking for interactions (features) between platforms </vt:lpstr>
      <vt:lpstr>Looking for interactions (features) between platforms </vt:lpstr>
      <vt:lpstr>Where has this lead us?</vt:lpstr>
      <vt:lpstr>How do we compare error rate ?</vt:lpstr>
      <vt:lpstr>How do we compare error rate ?</vt:lpstr>
      <vt:lpstr>Melanoma data</vt:lpstr>
      <vt:lpstr>Breast cancer data</vt:lpstr>
      <vt:lpstr>Interdisciplinary research</vt:lpstr>
      <vt:lpstr>PowerPoint Presentation</vt:lpstr>
      <vt:lpstr>How do we compare error rate ?</vt:lpstr>
      <vt:lpstr>Average 5-fold cross validation</vt:lpstr>
      <vt:lpstr>Average 5-fold cross validation</vt:lpstr>
      <vt:lpstr>Samples that are hard to classify</vt:lpstr>
      <vt:lpstr>Different measures</vt:lpstr>
      <vt:lpstr>Integration with pre-validation</vt:lpstr>
      <vt:lpstr>‘Hard’ and ‘Easy’ to classify samples</vt:lpstr>
      <vt:lpstr>Motivating simulation example II</vt:lpstr>
      <vt:lpstr>Motivating simulation example II</vt:lpstr>
      <vt:lpstr>Experimental data</vt:lpstr>
      <vt:lpstr>Challenges in “vertical” integration</vt:lpstr>
      <vt:lpstr>Validation in independent samples</vt:lpstr>
      <vt:lpstr>Software available</vt:lpstr>
      <vt:lpstr>Protein or gene expression data + PPI</vt:lpstr>
      <vt:lpstr>PPI network disturbances and functional mutation burden score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dc:creator>
  <cp:lastModifiedBy>Administrator</cp:lastModifiedBy>
  <cp:revision>928</cp:revision>
  <cp:lastPrinted>2014-10-22T23:02:43Z</cp:lastPrinted>
  <dcterms:created xsi:type="dcterms:W3CDTF">2012-02-26T20:58:54Z</dcterms:created>
  <dcterms:modified xsi:type="dcterms:W3CDTF">2015-01-18T08:11:43Z</dcterms:modified>
</cp:coreProperties>
</file>